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29"/>
  </p:notesMasterIdLst>
  <p:sldIdLst>
    <p:sldId id="256" r:id="rId5"/>
    <p:sldId id="279" r:id="rId6"/>
    <p:sldId id="280" r:id="rId7"/>
    <p:sldId id="281" r:id="rId8"/>
    <p:sldId id="257" r:id="rId9"/>
    <p:sldId id="258" r:id="rId10"/>
    <p:sldId id="259" r:id="rId11"/>
    <p:sldId id="260" r:id="rId12"/>
    <p:sldId id="261" r:id="rId13"/>
    <p:sldId id="262" r:id="rId14"/>
    <p:sldId id="263" r:id="rId15"/>
    <p:sldId id="264" r:id="rId16"/>
    <p:sldId id="265" r:id="rId17"/>
    <p:sldId id="266" r:id="rId18"/>
    <p:sldId id="270" r:id="rId19"/>
    <p:sldId id="271" r:id="rId20"/>
    <p:sldId id="272" r:id="rId21"/>
    <p:sldId id="273" r:id="rId22"/>
    <p:sldId id="274" r:id="rId23"/>
    <p:sldId id="275" r:id="rId24"/>
    <p:sldId id="276" r:id="rId25"/>
    <p:sldId id="277" r:id="rId26"/>
    <p:sldId id="278" r:id="rId27"/>
    <p:sldId id="282"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707" autoAdjust="0"/>
  </p:normalViewPr>
  <p:slideViewPr>
    <p:cSldViewPr>
      <p:cViewPr>
        <p:scale>
          <a:sx n="77" d="100"/>
          <a:sy n="77" d="100"/>
        </p:scale>
        <p:origin x="-108" y="-7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7/12/2018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smtClean="0"/>
              <a:t>Text should be 12-18pt Arial. Do not use other fonts.</a:t>
            </a:r>
          </a:p>
          <a:p>
            <a:pPr lvl="0"/>
            <a:endParaRPr lang="en-US" b="1" dirty="0" smtClean="0">
              <a:latin typeface="Arial" pitchFamily="84" charset="0"/>
            </a:endParaRPr>
          </a:p>
          <a:p>
            <a:pPr lvl="0"/>
            <a:r>
              <a:rPr lang="en-US" b="1" dirty="0" smtClean="0">
                <a:latin typeface="Arial" pitchFamily="84" charset="0"/>
              </a:rPr>
              <a:t>Note</a:t>
            </a:r>
          </a:p>
          <a:p>
            <a:pPr lvl="0"/>
            <a:r>
              <a:rPr lang="en-US" dirty="0" smtClean="0">
                <a:latin typeface="Arial" pitchFamily="84" charset="0"/>
              </a:rPr>
              <a:t>This template should NOT be used to create publications, as this may mean</a:t>
            </a:r>
          </a:p>
          <a:p>
            <a:pPr lvl="0"/>
            <a:r>
              <a:rPr lang="en-US" dirty="0" smtClean="0">
                <a:latin typeface="Arial" pitchFamily="84" charset="0"/>
              </a:rPr>
              <a:t>publication on GOV.UK will not be possible. </a:t>
            </a:r>
          </a:p>
          <a:p>
            <a:pPr lvl="0"/>
            <a:endParaRPr lang="en-US" dirty="0" smtClean="0">
              <a:latin typeface="Arial" pitchFamily="84" charset="0"/>
            </a:endParaRPr>
          </a:p>
          <a:p>
            <a:pPr lvl="0"/>
            <a:r>
              <a:rPr lang="en-US" dirty="0" smtClean="0">
                <a:latin typeface="Arial" pitchFamily="84" charset="0"/>
              </a:rPr>
              <a:t>Please contact </a:t>
            </a:r>
            <a:r>
              <a:rPr lang="en-US" dirty="0" smtClean="0">
                <a:latin typeface="Arial" pitchFamily="84" charset="0"/>
                <a:hlinkClick r:id="rId2"/>
              </a:rPr>
              <a:t>publications@phe.gov.uk</a:t>
            </a:r>
            <a:r>
              <a:rPr lang="en-US" dirty="0" smtClean="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smtClean="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smtClean="0"/>
              <a:t>Presentation title - edit in Header and Footer</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a:t>
            </a:r>
            <a:r>
              <a:rPr lang="en-US" dirty="0" smtClean="0"/>
              <a:t>level</a:t>
            </a:r>
          </a:p>
          <a:p>
            <a:pPr lvl="4"/>
            <a:r>
              <a:rPr lang="en-US" dirty="0" smtClean="0"/>
              <a:t>Fourth </a:t>
            </a:r>
            <a:r>
              <a:rPr lang="en-US" dirty="0"/>
              <a:t>level</a:t>
            </a:r>
          </a:p>
          <a:p>
            <a:pPr lvl="5"/>
            <a:r>
              <a:rPr lang="en-US" dirty="0" smtClean="0"/>
              <a:t>Fifth </a:t>
            </a:r>
            <a:r>
              <a:rPr lang="en-US" dirty="0"/>
              <a:t>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smtClean="0"/>
              <a:t>  </a:t>
            </a:r>
            <a:fld id="{45F8D313-CCBE-49D6-A3BC-57B1848DFB52}" type="slidenum">
              <a:rPr lang="en-US" smtClean="0"/>
              <a:pPr>
                <a:defRPr/>
              </a:pPr>
              <a:t>‹#›</a:t>
            </a:fld>
            <a:r>
              <a:rPr lang="en-US" dirty="0" smtClean="0"/>
              <a:t> </a:t>
            </a:r>
            <a:endParaRPr lang="en-US" dirty="0"/>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cin.org.uk/cancer_type_and_topic_specific_work/topic_specific_work/main_cancer_treatment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000" y="2492896"/>
            <a:ext cx="7633648" cy="1724503"/>
          </a:xfrm>
        </p:spPr>
        <p:txBody>
          <a:bodyPr/>
          <a:lstStyle/>
          <a:p>
            <a:r>
              <a:rPr/>
              <a:t>Treatment breakdown for uterine cancers</a:t>
            </a:r>
          </a:p>
        </p:txBody>
      </p:sp>
      <p:sp>
        <p:nvSpPr>
          <p:cNvPr id="5" name="Subtitle 2"/>
          <p:cNvSpPr>
            <a:spLocks noGrp="1"/>
          </p:cNvSpPr>
          <p:nvPr>
            <p:ph type="subTitle" idx="1"/>
          </p:nvPr>
        </p:nvSpPr>
        <p:spPr>
          <a:xfrm>
            <a:off x="558000" y="6021288"/>
            <a:ext cx="7974440" cy="338336"/>
          </a:xfrm>
        </p:spPr>
        <p:txBody>
          <a:bodyPr>
            <a:noAutofit/>
          </a:bodyPr>
          <a:lstStyle/>
          <a:p>
            <a:r>
              <a:rPr dirty="0"/>
              <a:t>This work has been produced as part of the Cancer Research UK - Public Health England </a:t>
            </a:r>
            <a:r>
              <a:rPr dirty="0" smtClean="0"/>
              <a:t>Partnership</a:t>
            </a:r>
            <a:r>
              <a:rPr lang="en-GB" dirty="0" smtClean="0"/>
              <a:t>. Contributors are listed at the end. </a:t>
            </a:r>
            <a:endParaRPr dirty="0"/>
          </a:p>
        </p:txBody>
      </p:sp>
      <p:pic>
        <p:nvPicPr>
          <p:cNvPr id="6" name="Picture 5" descr="CRUK_Pos_RGB_4.png"/>
          <p:cNvPicPr>
            <a:picLocks noChangeAspect="1"/>
          </p:cNvPicPr>
          <p:nvPr/>
        </p:nvPicPr>
        <p:blipFill>
          <a:blip r:embed="rId2" cstate="print">
            <a:extLst>
              <a:ext uri="{28A0092B-C50C-407E-A947-70E740481C1C}">
                <a14:useLocalDpi xmlns:a14="http://schemas.microsoft.com/office/drawing/2010/main" val="0"/>
              </a:ext>
            </a:extLst>
          </a:blip>
          <a:srcRect l="6403" t="12921" r="6097" b="12909"/>
          <a:stretch>
            <a:fillRect/>
          </a:stretch>
        </p:blipFill>
        <p:spPr bwMode="auto">
          <a:xfrm>
            <a:off x="7164288" y="393013"/>
            <a:ext cx="1576248" cy="625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stage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stage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age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age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age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deprivation quintile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deprivation quintile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deprivation quintile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broad ethnic group</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broad ethnic group</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lang="en-GB" dirty="0" smtClean="0"/>
              <a:t>Methods 1)</a:t>
            </a:r>
            <a:endParaRPr dirty="0"/>
          </a:p>
        </p:txBody>
      </p:sp>
      <p:sp>
        <p:nvSpPr>
          <p:cNvPr id="4" name="TextBox 3"/>
          <p:cNvSpPr txBox="1"/>
          <p:nvPr/>
        </p:nvSpPr>
        <p:spPr>
          <a:xfrm>
            <a:off x="323528" y="1412776"/>
            <a:ext cx="8640960" cy="5016758"/>
          </a:xfrm>
          <a:prstGeom prst="rect">
            <a:avLst/>
          </a:prstGeom>
          <a:noFill/>
        </p:spPr>
        <p:txBody>
          <a:bodyPr wrap="square" rtlCol="0">
            <a:spAutoFit/>
          </a:bodyPr>
          <a:lstStyle/>
          <a:p>
            <a:r>
              <a:rPr lang="en-GB" sz="1600" dirty="0"/>
              <a:t>These slides present the numbers and percentages of tumours diagnosed in England in 2013 - 2015 recorded as receiving radiotherapy, chemotherapy or tumour resection. The results are presented by year, stage at diagnosis, age, sex, deprivation, ethnicity, and comorbidities. </a:t>
            </a:r>
            <a:r>
              <a:rPr lang="en-GB" sz="1600"/>
              <a:t>The stage distribution is presented, followed by  the treatment breakdown (independently and in combinations) for each variable. </a:t>
            </a:r>
          </a:p>
          <a:p>
            <a:endParaRPr lang="en-GB" sz="1600" dirty="0"/>
          </a:p>
          <a:p>
            <a:r>
              <a:rPr lang="en-GB" sz="1600" dirty="0"/>
              <a:t>This work uses data collected by the NHS, as part of the care and support of cancer patients.</a:t>
            </a:r>
          </a:p>
          <a:p>
            <a:r>
              <a:rPr lang="en-GB" sz="1600" dirty="0" smtClean="0"/>
              <a:t>Detail on methodology </a:t>
            </a:r>
            <a:r>
              <a:rPr lang="en-GB" sz="1600" dirty="0"/>
              <a:t>is described in the </a:t>
            </a:r>
            <a:r>
              <a:rPr lang="en-GB" sz="1600" dirty="0" smtClean="0"/>
              <a:t>SOP and workbook</a:t>
            </a:r>
            <a:r>
              <a:rPr lang="en-GB" sz="1600" dirty="0"/>
              <a:t> </a:t>
            </a:r>
            <a:r>
              <a:rPr lang="en-GB" sz="1600" dirty="0" smtClean="0"/>
              <a:t>(</a:t>
            </a:r>
            <a:r>
              <a:rPr lang="en-GB" sz="1600" dirty="0" smtClean="0">
                <a:hlinkClick r:id="rId2"/>
              </a:rPr>
              <a:t>here</a:t>
            </a:r>
            <a:r>
              <a:rPr lang="en-GB" sz="1600" dirty="0" smtClean="0"/>
              <a:t>) and summarised below:</a:t>
            </a:r>
          </a:p>
          <a:p>
            <a:endParaRPr lang="en-GB" sz="1600" dirty="0" smtClean="0"/>
          </a:p>
          <a:p>
            <a:pPr marL="285750" lvl="0" indent="-285750">
              <a:buFont typeface="Arial" panose="020B0604020202020204" pitchFamily="34" charset="0"/>
              <a:buChar char="•"/>
            </a:pPr>
            <a:r>
              <a:rPr lang="en-GB" sz="1600" dirty="0" smtClean="0"/>
              <a:t>These proportions are </a:t>
            </a:r>
            <a:r>
              <a:rPr lang="en-GB" sz="1600" dirty="0"/>
              <a:t>unadjusted, so </a:t>
            </a:r>
            <a:r>
              <a:rPr lang="en-GB" sz="1600" dirty="0" smtClean="0"/>
              <a:t>patterns may </a:t>
            </a:r>
            <a:r>
              <a:rPr lang="en-GB" sz="1600" dirty="0"/>
              <a:t>be caused by differences </a:t>
            </a:r>
            <a:r>
              <a:rPr lang="en-GB" sz="1600" dirty="0" smtClean="0"/>
              <a:t>in stage, </a:t>
            </a:r>
            <a:r>
              <a:rPr lang="en-GB" sz="1600" dirty="0"/>
              <a:t>deprivation, age, sex, ethnicity, comorbidities </a:t>
            </a:r>
            <a:r>
              <a:rPr lang="en-GB" sz="1600" dirty="0" smtClean="0"/>
              <a:t>or other factors, such as patient choice.</a:t>
            </a:r>
            <a:endParaRPr lang="en-GB" sz="1600" dirty="0"/>
          </a:p>
          <a:p>
            <a:pPr marL="285750" indent="-285750">
              <a:buFont typeface="Arial" panose="020B0604020202020204" pitchFamily="34" charset="0"/>
              <a:buChar char="•"/>
            </a:pPr>
            <a:r>
              <a:rPr lang="en-GB" sz="1600" dirty="0" smtClean="0">
                <a:solidFill>
                  <a:sysClr val="windowText" lastClr="000000"/>
                </a:solidFill>
                <a:latin typeface="Arial" panose="020B0604020202020204" pitchFamily="34" charset="0"/>
                <a:cs typeface="Arial" panose="020B0604020202020204" pitchFamily="34" charset="0"/>
              </a:rPr>
              <a:t>Datasets </a:t>
            </a:r>
            <a:r>
              <a:rPr lang="en-GB" sz="1600" dirty="0">
                <a:solidFill>
                  <a:sysClr val="windowText" lastClr="000000"/>
                </a:solidFill>
                <a:latin typeface="Arial" panose="020B0604020202020204" pitchFamily="34" charset="0"/>
                <a:cs typeface="Arial" panose="020B0604020202020204" pitchFamily="34" charset="0"/>
              </a:rPr>
              <a:t>used to capture treatment information include cancer registration data, the Systemic Anti-Cancer Therapy dataset (SACT), </a:t>
            </a:r>
            <a:r>
              <a:rPr lang="en-GB" sz="1600" dirty="0" err="1">
                <a:solidFill>
                  <a:sysClr val="windowText" lastClr="000000"/>
                </a:solidFill>
                <a:latin typeface="Arial" panose="020B0604020202020204" pitchFamily="34" charset="0"/>
                <a:cs typeface="Arial" panose="020B0604020202020204" pitchFamily="34" charset="0"/>
              </a:rPr>
              <a:t>RadioTherapy</a:t>
            </a:r>
            <a:r>
              <a:rPr lang="en-GB" sz="1600" dirty="0">
                <a:solidFill>
                  <a:sysClr val="windowText" lastClr="000000"/>
                </a:solidFill>
                <a:latin typeface="Arial" panose="020B0604020202020204" pitchFamily="34" charset="0"/>
                <a:cs typeface="Arial" panose="020B0604020202020204" pitchFamily="34" charset="0"/>
              </a:rPr>
              <a:t> </a:t>
            </a:r>
            <a:r>
              <a:rPr lang="en-GB" sz="1600" dirty="0" err="1">
                <a:solidFill>
                  <a:sysClr val="windowText" lastClr="000000"/>
                </a:solidFill>
                <a:latin typeface="Arial" panose="020B0604020202020204" pitchFamily="34" charset="0"/>
                <a:cs typeface="Arial" panose="020B0604020202020204" pitchFamily="34" charset="0"/>
              </a:rPr>
              <a:t>DataSet</a:t>
            </a:r>
            <a:r>
              <a:rPr lang="en-GB" sz="1600" dirty="0">
                <a:solidFill>
                  <a:sysClr val="windowText" lastClr="000000"/>
                </a:solidFill>
                <a:latin typeface="Arial" panose="020B0604020202020204" pitchFamily="34" charset="0"/>
                <a:cs typeface="Arial" panose="020B0604020202020204" pitchFamily="34" charset="0"/>
              </a:rPr>
              <a:t> (RTDS), and inpatient Hospital Episode Statistics (HES). </a:t>
            </a:r>
          </a:p>
          <a:p>
            <a:pPr marL="285750" indent="-285750">
              <a:buFont typeface="Arial" panose="020B0604020202020204" pitchFamily="34" charset="0"/>
              <a:buChar char="•"/>
            </a:pPr>
            <a:r>
              <a:rPr lang="en-GB" sz="1600" dirty="0">
                <a:solidFill>
                  <a:sysClr val="windowText" lastClr="000000"/>
                </a:solidFill>
                <a:latin typeface="Arial" panose="020B0604020202020204" pitchFamily="34" charset="0"/>
                <a:cs typeface="Arial" panose="020B0604020202020204" pitchFamily="34" charset="0"/>
              </a:rPr>
              <a:t>A tumour resection is an attempt to surgically remove the whole of the primary tumour. </a:t>
            </a:r>
            <a:endParaRPr lang="en-GB" sz="1600" dirty="0" smtClean="0">
              <a:solidFill>
                <a:sysClr val="windowText" lastClr="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smtClean="0">
                <a:solidFill>
                  <a:sysClr val="windowText" lastClr="000000"/>
                </a:solidFill>
                <a:latin typeface="Arial" panose="020B0604020202020204" pitchFamily="34" charset="0"/>
                <a:cs typeface="Arial" panose="020B0604020202020204" pitchFamily="34" charset="0"/>
              </a:rPr>
              <a:t>Radiotherapy </a:t>
            </a:r>
            <a:r>
              <a:rPr lang="en-GB" sz="1600" dirty="0">
                <a:solidFill>
                  <a:sysClr val="windowText" lastClr="000000"/>
                </a:solidFill>
                <a:latin typeface="Arial" panose="020B0604020202020204" pitchFamily="34" charset="0"/>
                <a:cs typeface="Arial" panose="020B0604020202020204" pitchFamily="34" charset="0"/>
              </a:rPr>
              <a:t>includes both curative and palliative </a:t>
            </a:r>
            <a:r>
              <a:rPr lang="en-GB" sz="1600" dirty="0" err="1">
                <a:solidFill>
                  <a:sysClr val="windowText" lastClr="000000"/>
                </a:solidFill>
                <a:latin typeface="Arial" panose="020B0604020202020204" pitchFamily="34" charset="0"/>
                <a:cs typeface="Arial" panose="020B0604020202020204" pitchFamily="34" charset="0"/>
              </a:rPr>
              <a:t>teletherapy</a:t>
            </a:r>
            <a:r>
              <a:rPr lang="en-GB" sz="1600" dirty="0">
                <a:solidFill>
                  <a:sysClr val="windowText" lastClr="000000"/>
                </a:solidFill>
                <a:latin typeface="Arial" panose="020B0604020202020204" pitchFamily="34" charset="0"/>
                <a:cs typeface="Arial" panose="020B0604020202020204" pitchFamily="34" charset="0"/>
              </a:rPr>
              <a:t> procedures, and excludes brachytherapy and contact radiotherapy.</a:t>
            </a:r>
          </a:p>
          <a:p>
            <a:pPr marL="285750" indent="-285750">
              <a:buFont typeface="Arial" panose="020B0604020202020204" pitchFamily="34" charset="0"/>
              <a:buChar char="•"/>
            </a:pPr>
            <a:r>
              <a:rPr lang="en-GB" sz="1600" dirty="0">
                <a:solidFill>
                  <a:sysClr val="windowText" lastClr="000000"/>
                </a:solidFill>
                <a:latin typeface="Arial" panose="020B0604020202020204" pitchFamily="34" charset="0"/>
                <a:cs typeface="Arial" panose="020B0604020202020204" pitchFamily="34" charset="0"/>
              </a:rPr>
              <a:t>Chemotherapy includes both curative and palliative chemotherapy, and excludes hormonal therapy, and other supportive drugs such as </a:t>
            </a:r>
            <a:r>
              <a:rPr lang="en-GB" sz="1600" dirty="0" err="1">
                <a:solidFill>
                  <a:sysClr val="windowText" lastClr="000000"/>
                </a:solidFill>
                <a:latin typeface="Arial" panose="020B0604020202020204" pitchFamily="34" charset="0"/>
                <a:cs typeface="Arial" panose="020B0604020202020204" pitchFamily="34" charset="0"/>
              </a:rPr>
              <a:t>zoledronic</a:t>
            </a:r>
            <a:r>
              <a:rPr lang="en-GB" sz="1600" dirty="0">
                <a:solidFill>
                  <a:sysClr val="windowText" lastClr="000000"/>
                </a:solidFill>
                <a:latin typeface="Arial" panose="020B0604020202020204" pitchFamily="34" charset="0"/>
                <a:cs typeface="Arial" panose="020B0604020202020204" pitchFamily="34" charset="0"/>
              </a:rPr>
              <a:t> acid, </a:t>
            </a:r>
            <a:r>
              <a:rPr lang="en-GB" sz="1600" dirty="0" err="1">
                <a:solidFill>
                  <a:sysClr val="windowText" lastClr="000000"/>
                </a:solidFill>
                <a:latin typeface="Arial" panose="020B0604020202020204" pitchFamily="34" charset="0"/>
                <a:cs typeface="Arial" panose="020B0604020202020204" pitchFamily="34" charset="0"/>
              </a:rPr>
              <a:t>pamidronate</a:t>
            </a:r>
            <a:r>
              <a:rPr lang="en-GB" sz="1600" dirty="0">
                <a:solidFill>
                  <a:sysClr val="windowText" lastClr="000000"/>
                </a:solidFill>
                <a:latin typeface="Arial" panose="020B0604020202020204" pitchFamily="34" charset="0"/>
                <a:cs typeface="Arial" panose="020B0604020202020204" pitchFamily="34" charset="0"/>
              </a:rPr>
              <a:t>, and </a:t>
            </a:r>
            <a:r>
              <a:rPr lang="en-GB" sz="1600" dirty="0" err="1">
                <a:solidFill>
                  <a:sysClr val="windowText" lastClr="000000"/>
                </a:solidFill>
                <a:latin typeface="Arial" panose="020B0604020202020204" pitchFamily="34" charset="0"/>
                <a:cs typeface="Arial" panose="020B0604020202020204" pitchFamily="34" charset="0"/>
              </a:rPr>
              <a:t>denosumab</a:t>
            </a:r>
            <a:r>
              <a:rPr lang="en-GB" sz="1600" dirty="0">
                <a:solidFill>
                  <a:sysClr val="windowText" lastClr="000000"/>
                </a:solidFill>
                <a:latin typeface="Arial" panose="020B0604020202020204" pitchFamily="34" charset="0"/>
                <a:cs typeface="Arial" panose="020B0604020202020204" pitchFamily="34" charset="0"/>
              </a:rPr>
              <a:t>. </a:t>
            </a:r>
            <a:endParaRPr lang="en-GB" sz="1600" dirty="0" smtClean="0">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5557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broad ethnic group</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comorbidity score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comorbidity score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comorbidity score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lang="en-GB" dirty="0"/>
              <a:t>Acknowledgements</a:t>
            </a:r>
            <a:endParaRPr dirty="0"/>
          </a:p>
        </p:txBody>
      </p:sp>
      <p:sp>
        <p:nvSpPr>
          <p:cNvPr id="4" name="TextBox 3"/>
          <p:cNvSpPr txBox="1"/>
          <p:nvPr/>
        </p:nvSpPr>
        <p:spPr>
          <a:xfrm>
            <a:off x="251520" y="1412776"/>
            <a:ext cx="8892480" cy="4278094"/>
          </a:xfrm>
          <a:prstGeom prst="rect">
            <a:avLst/>
          </a:prstGeom>
          <a:noFill/>
        </p:spPr>
        <p:txBody>
          <a:bodyPr wrap="square" rtlCol="0">
            <a:spAutoFit/>
          </a:bodyPr>
          <a:lstStyle/>
          <a:p>
            <a:r>
              <a:rPr lang="en-GB" sz="1600" dirty="0"/>
              <a:t>Public Health England and Cancer Research UK would like to thank the following analysts who developed this workbook:	</a:t>
            </a:r>
            <a:endParaRPr lang="en-GB" sz="1600" dirty="0" smtClean="0"/>
          </a:p>
          <a:p>
            <a:endParaRPr lang="en-GB" sz="1600" dirty="0" smtClean="0"/>
          </a:p>
          <a:p>
            <a:r>
              <a:rPr lang="en-GB" sz="1600" dirty="0" err="1" smtClean="0"/>
              <a:t>Dr</a:t>
            </a:r>
            <a:r>
              <a:rPr lang="en-GB" sz="1600" dirty="0" err="1"/>
              <a:t>.</a:t>
            </a:r>
            <a:r>
              <a:rPr lang="en-GB" sz="1600" dirty="0"/>
              <a:t> Sean </a:t>
            </a:r>
            <a:r>
              <a:rPr lang="en-GB" sz="1600" dirty="0" smtClean="0"/>
              <a:t>McPhail, </a:t>
            </a:r>
            <a:r>
              <a:rPr lang="en-GB" sz="1600" dirty="0" err="1" smtClean="0"/>
              <a:t>Dr</a:t>
            </a:r>
            <a:r>
              <a:rPr lang="en-GB" sz="1600" dirty="0" err="1"/>
              <a:t>.</a:t>
            </a:r>
            <a:r>
              <a:rPr lang="en-GB" sz="1600" dirty="0"/>
              <a:t> Katherine </a:t>
            </a:r>
            <a:r>
              <a:rPr lang="en-GB" sz="1600" dirty="0" smtClean="0"/>
              <a:t>Henson, Anna Fry, Becky White</a:t>
            </a:r>
            <a:r>
              <a:rPr lang="en-GB" sz="1600" dirty="0"/>
              <a:t>									</a:t>
            </a:r>
          </a:p>
          <a:p>
            <a:r>
              <a:rPr lang="en-GB" sz="1600" dirty="0"/>
              <a:t>We would like to thank the following analysts who contributed to the work</a:t>
            </a:r>
            <a:r>
              <a:rPr lang="en-GB" sz="1600" dirty="0" smtClean="0"/>
              <a:t>:</a:t>
            </a:r>
          </a:p>
          <a:p>
            <a:r>
              <a:rPr lang="en-GB" sz="1600" dirty="0"/>
              <a:t>	</a:t>
            </a:r>
            <a:endParaRPr lang="en-GB" sz="1600" dirty="0" smtClean="0"/>
          </a:p>
          <a:p>
            <a:r>
              <a:rPr lang="en-GB" sz="1600" dirty="0" smtClean="0"/>
              <a:t>Clare Pearson, Sabrina Sandhu, Carolynn Gildea, Jess Fraser, Michael Wallington, Cong Chen</a:t>
            </a:r>
          </a:p>
          <a:p>
            <a:r>
              <a:rPr lang="en-GB" sz="1600" dirty="0"/>
              <a:t>					</a:t>
            </a:r>
          </a:p>
          <a:p>
            <a:r>
              <a:rPr lang="en-GB" sz="1600" dirty="0"/>
              <a:t>We would also like to thank the following clinicians and analysts who offered feedback on this workbook or helped improve the tumour resections data featured in it:	</a:t>
            </a:r>
            <a:endParaRPr lang="en-GB" sz="1600" dirty="0" smtClean="0"/>
          </a:p>
          <a:p>
            <a:r>
              <a:rPr lang="en-GB" sz="1600" dirty="0"/>
              <a:t>	</a:t>
            </a:r>
            <a:endParaRPr lang="en-GB" sz="1600" dirty="0" smtClean="0"/>
          </a:p>
          <a:p>
            <a:r>
              <a:rPr lang="en-GB" sz="1600" dirty="0" err="1" smtClean="0"/>
              <a:t>Dr</a:t>
            </a:r>
            <a:r>
              <a:rPr lang="en-GB" sz="1600" dirty="0" err="1"/>
              <a:t>.</a:t>
            </a:r>
            <a:r>
              <a:rPr lang="en-GB" sz="1600" dirty="0"/>
              <a:t> Andy </a:t>
            </a:r>
            <a:r>
              <a:rPr lang="en-GB" sz="1600" dirty="0" err="1" smtClean="0"/>
              <a:t>Nordin</a:t>
            </a:r>
            <a:r>
              <a:rPr lang="en-GB" sz="1600" dirty="0" smtClean="0"/>
              <a:t>, Mr</a:t>
            </a:r>
            <a:r>
              <a:rPr lang="en-GB" sz="1600" dirty="0"/>
              <a:t>. Kieran </a:t>
            </a:r>
            <a:r>
              <a:rPr lang="en-GB" sz="1600" dirty="0" smtClean="0"/>
              <a:t>Horgan, Mr</a:t>
            </a:r>
            <a:r>
              <a:rPr lang="en-GB" sz="1600" dirty="0"/>
              <a:t>. Ravinder </a:t>
            </a:r>
            <a:r>
              <a:rPr lang="en-GB" sz="1600" dirty="0" smtClean="0"/>
              <a:t>Vohra, </a:t>
            </a:r>
          </a:p>
          <a:p>
            <a:r>
              <a:rPr lang="en-GB" sz="1600" dirty="0" err="1" smtClean="0"/>
              <a:t>Prof</a:t>
            </a:r>
            <a:r>
              <a:rPr lang="en-GB" sz="1600" dirty="0" err="1"/>
              <a:t>.</a:t>
            </a:r>
            <a:r>
              <a:rPr lang="en-GB" sz="1600" dirty="0"/>
              <a:t> Mick </a:t>
            </a:r>
            <a:r>
              <a:rPr lang="en-GB" sz="1600" dirty="0" smtClean="0"/>
              <a:t>Peake, </a:t>
            </a:r>
            <a:r>
              <a:rPr lang="en-GB" sz="1600" dirty="0" err="1" smtClean="0"/>
              <a:t>Prof</a:t>
            </a:r>
            <a:r>
              <a:rPr lang="en-GB" sz="1600" dirty="0" err="1"/>
              <a:t>.</a:t>
            </a:r>
            <a:r>
              <a:rPr lang="en-GB" sz="1600" dirty="0"/>
              <a:t> Eva </a:t>
            </a:r>
            <a:r>
              <a:rPr lang="en-GB" sz="1600" dirty="0" smtClean="0"/>
              <a:t>Morris, Mr</a:t>
            </a:r>
            <a:r>
              <a:rPr lang="en-GB" sz="1600" dirty="0"/>
              <a:t>. Keith </a:t>
            </a:r>
            <a:r>
              <a:rPr lang="en-GB" sz="1600" dirty="0" smtClean="0"/>
              <a:t>Roberts, </a:t>
            </a:r>
          </a:p>
          <a:p>
            <a:r>
              <a:rPr lang="en-GB" sz="1600" dirty="0" smtClean="0"/>
              <a:t>Mr</a:t>
            </a:r>
            <a:r>
              <a:rPr lang="en-GB" sz="1600" dirty="0"/>
              <a:t>. Graham </a:t>
            </a:r>
            <a:r>
              <a:rPr lang="en-GB" sz="1600" dirty="0" smtClean="0"/>
              <a:t>Putnam, </a:t>
            </a:r>
            <a:r>
              <a:rPr lang="en-GB" sz="1600" dirty="0" err="1" smtClean="0"/>
              <a:t>Dr</a:t>
            </a:r>
            <a:r>
              <a:rPr lang="en-GB" sz="1600" dirty="0" err="1"/>
              <a:t>.</a:t>
            </a:r>
            <a:r>
              <a:rPr lang="en-GB" sz="1600" dirty="0"/>
              <a:t> Roland </a:t>
            </a:r>
            <a:r>
              <a:rPr lang="en-GB" sz="1600" dirty="0" err="1" smtClean="0"/>
              <a:t>Valori</a:t>
            </a:r>
            <a:r>
              <a:rPr lang="en-GB" sz="1600" dirty="0" smtClean="0"/>
              <a:t>, </a:t>
            </a:r>
            <a:r>
              <a:rPr lang="en-GB" sz="1600" dirty="0" err="1" smtClean="0"/>
              <a:t>Prof</a:t>
            </a:r>
            <a:r>
              <a:rPr lang="en-GB" sz="1600" dirty="0" err="1"/>
              <a:t>.</a:t>
            </a:r>
            <a:r>
              <a:rPr lang="en-GB" sz="1600" dirty="0"/>
              <a:t> Hemant </a:t>
            </a:r>
            <a:r>
              <a:rPr lang="en-GB" sz="1600" dirty="0" smtClean="0"/>
              <a:t>Kocher, </a:t>
            </a:r>
          </a:p>
          <a:p>
            <a:r>
              <a:rPr lang="en-GB" sz="1600" dirty="0" smtClean="0"/>
              <a:t>Mr</a:t>
            </a:r>
            <a:r>
              <a:rPr lang="en-GB" sz="1600" dirty="0"/>
              <a:t>. Roger </a:t>
            </a:r>
            <a:r>
              <a:rPr lang="en-GB" sz="1600" dirty="0" smtClean="0"/>
              <a:t>Kockelbergh, </a:t>
            </a:r>
            <a:r>
              <a:rPr lang="en-GB" sz="1600" dirty="0" err="1" smtClean="0"/>
              <a:t>Prof</a:t>
            </a:r>
            <a:r>
              <a:rPr lang="en-GB" sz="1600" dirty="0" err="1"/>
              <a:t>.</a:t>
            </a:r>
            <a:r>
              <a:rPr lang="en-GB" sz="1600" dirty="0"/>
              <a:t> Paul </a:t>
            </a:r>
            <a:r>
              <a:rPr lang="en-GB" sz="1600" dirty="0" err="1"/>
              <a:t>Finan</a:t>
            </a:r>
            <a:r>
              <a:rPr lang="en-GB" sz="1600" dirty="0"/>
              <a:t>											</a:t>
            </a:r>
          </a:p>
        </p:txBody>
      </p:sp>
    </p:spTree>
    <p:extLst>
      <p:ext uri="{BB962C8B-B14F-4D97-AF65-F5344CB8AC3E}">
        <p14:creationId xmlns:p14="http://schemas.microsoft.com/office/powerpoint/2010/main" val="1809829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lang="en-GB" dirty="0" smtClean="0"/>
              <a:t>Methods 2)</a:t>
            </a:r>
            <a:endParaRPr dirty="0"/>
          </a:p>
        </p:txBody>
      </p:sp>
      <p:sp>
        <p:nvSpPr>
          <p:cNvPr id="4" name="TextBox 3"/>
          <p:cNvSpPr txBox="1"/>
          <p:nvPr/>
        </p:nvSpPr>
        <p:spPr>
          <a:xfrm>
            <a:off x="323528" y="1412776"/>
            <a:ext cx="8640960" cy="5016758"/>
          </a:xfrm>
          <a:prstGeom prst="rect">
            <a:avLst/>
          </a:prstGeom>
          <a:noFill/>
        </p:spPr>
        <p:txBody>
          <a:bodyPr wrap="square" rtlCol="0">
            <a:spAutoFit/>
          </a:bodyPr>
          <a:lstStyle/>
          <a:p>
            <a:pPr marL="285750" indent="-285750">
              <a:buFont typeface="Arial" panose="020B0604020202020204" pitchFamily="34" charset="0"/>
              <a:buChar char="•"/>
            </a:pPr>
            <a:r>
              <a:rPr lang="en-GB" sz="1600" dirty="0">
                <a:solidFill>
                  <a:sysClr val="windowText" lastClr="000000"/>
                </a:solidFill>
                <a:latin typeface="Arial" panose="020B0604020202020204" pitchFamily="34" charset="0"/>
                <a:cs typeface="Arial" panose="020B0604020202020204" pitchFamily="34" charset="0"/>
              </a:rPr>
              <a:t>On the </a:t>
            </a:r>
            <a:r>
              <a:rPr lang="en-GB" sz="1600" dirty="0" smtClean="0">
                <a:solidFill>
                  <a:sysClr val="windowText" lastClr="000000"/>
                </a:solidFill>
                <a:latin typeface="Arial" panose="020B0604020202020204" pitchFamily="34" charset="0"/>
                <a:cs typeface="Arial" panose="020B0604020202020204" pitchFamily="34" charset="0"/>
              </a:rPr>
              <a:t>graphs which </a:t>
            </a:r>
            <a:r>
              <a:rPr lang="en-GB" sz="1600" dirty="0">
                <a:solidFill>
                  <a:sysClr val="windowText" lastClr="000000"/>
                </a:solidFill>
                <a:latin typeface="Arial" panose="020B0604020202020204" pitchFamily="34" charset="0"/>
                <a:cs typeface="Arial" panose="020B0604020202020204" pitchFamily="34" charset="0"/>
              </a:rPr>
              <a:t>display combinations of treatments </a:t>
            </a:r>
            <a:r>
              <a:rPr lang="en-GB" sz="1600" dirty="0" smtClean="0">
                <a:solidFill>
                  <a:sysClr val="windowText" lastClr="000000"/>
                </a:solidFill>
                <a:latin typeface="Arial" panose="020B0604020202020204" pitchFamily="34" charset="0"/>
                <a:cs typeface="Arial" panose="020B0604020202020204" pitchFamily="34" charset="0"/>
              </a:rPr>
              <a:t>received, </a:t>
            </a:r>
            <a:r>
              <a:rPr lang="en-GB" sz="1600" dirty="0">
                <a:solidFill>
                  <a:sysClr val="windowText" lastClr="000000"/>
                </a:solidFill>
                <a:latin typeface="Arial" panose="020B0604020202020204" pitchFamily="34" charset="0"/>
                <a:cs typeface="Arial" panose="020B0604020202020204" pitchFamily="34" charset="0"/>
              </a:rPr>
              <a:t>one of the categories is ‘Other care’. </a:t>
            </a:r>
            <a:r>
              <a:rPr lang="en-GB" sz="1600" dirty="0"/>
              <a:t>‘Other care’ represents the group of patients who had no record of chemotherapy, tumour resection, or radiotherapy in the time frame assessed. This may include patients who received other treatments (such as hormonal therapy or management of symptoms), treatment outside of the time frame assessed, treatment in a private setting, or there may be data missing from the datasets used.</a:t>
            </a:r>
          </a:p>
          <a:p>
            <a:pPr marL="285750" indent="-285750">
              <a:buFont typeface="Arial" panose="020B0604020202020204" pitchFamily="34" charset="0"/>
              <a:buChar char="•"/>
            </a:pPr>
            <a:r>
              <a:rPr lang="en-GB" sz="1600" dirty="0"/>
              <a:t>The patient's </a:t>
            </a:r>
            <a:r>
              <a:rPr lang="en-GB" sz="1600" dirty="0" err="1"/>
              <a:t>Charlson</a:t>
            </a:r>
            <a:r>
              <a:rPr lang="en-GB" sz="1600" dirty="0"/>
              <a:t> comorbidity score was derived from Hospital Episodes Statistics (HES) and Cancer Registry data combined, and looks from 27 months to 3 months before the patient's cancer diagnosis.</a:t>
            </a:r>
          </a:p>
          <a:p>
            <a:pPr marL="285750" indent="-285750">
              <a:buFont typeface="Arial" panose="020B0604020202020204" pitchFamily="34" charset="0"/>
              <a:buChar char="•"/>
            </a:pPr>
            <a:r>
              <a:rPr lang="en-GB" sz="1600" dirty="0"/>
              <a:t>The patient’s age group was based on the age of the patient when they were diagnosed with the tumour.</a:t>
            </a:r>
          </a:p>
          <a:p>
            <a:pPr marL="285750" indent="-285750">
              <a:buFont typeface="Arial" panose="020B0604020202020204" pitchFamily="34" charset="0"/>
              <a:buChar char="•"/>
            </a:pPr>
            <a:r>
              <a:rPr lang="en-GB" sz="1600" dirty="0"/>
              <a:t>The patient’s income deprivation quintile was allocated by linking the patient’s postcode to their 2011 ONS census lower super output area (LSOA). This was then linked to the Ministry of Housing, Communities &amp; Local Government 2015 income deprivation quintile for that LSOA.</a:t>
            </a:r>
          </a:p>
          <a:p>
            <a:pPr marL="285750" indent="-285750">
              <a:buFont typeface="Arial" panose="020B0604020202020204" pitchFamily="34" charset="0"/>
              <a:buChar char="•"/>
            </a:pPr>
            <a:r>
              <a:rPr lang="en-GB" sz="1600" dirty="0">
                <a:solidFill>
                  <a:sysClr val="windowText" lastClr="000000"/>
                </a:solidFill>
                <a:latin typeface="Arial" panose="020B0604020202020204" pitchFamily="34" charset="0"/>
                <a:cs typeface="Arial" panose="020B0604020202020204" pitchFamily="34" charset="0"/>
              </a:rPr>
              <a:t>Treatments occurring in the period from 1 month before diagnosis to either  6, 9, 12, 15 or 18 months after diagnosis are displayed. The time period within which most patients' first course of treatment occurred varies by cancer site and treatment type. Therefore, an appropriate time period for each cancer site has been chosen using a data-driven approach in consultation with clinicians (see SOP for more information).</a:t>
            </a:r>
            <a:r>
              <a:rPr lang="en-GB" sz="1600" dirty="0"/>
              <a:t> </a:t>
            </a:r>
          </a:p>
        </p:txBody>
      </p:sp>
    </p:spTree>
    <p:extLst>
      <p:ext uri="{BB962C8B-B14F-4D97-AF65-F5344CB8AC3E}">
        <p14:creationId xmlns:p14="http://schemas.microsoft.com/office/powerpoint/2010/main" val="1684162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lang="en-GB" dirty="0"/>
              <a:t>Summary of key results</a:t>
            </a:r>
            <a:endParaRPr dirty="0"/>
          </a:p>
        </p:txBody>
      </p:sp>
      <p:sp>
        <p:nvSpPr>
          <p:cNvPr id="4" name="TextBox 3"/>
          <p:cNvSpPr txBox="1"/>
          <p:nvPr/>
        </p:nvSpPr>
        <p:spPr>
          <a:xfrm>
            <a:off x="323528" y="1412776"/>
            <a:ext cx="8640960" cy="5755422"/>
          </a:xfrm>
          <a:prstGeom prst="rect">
            <a:avLst/>
          </a:prstGeom>
          <a:noFill/>
        </p:spPr>
        <p:txBody>
          <a:bodyPr wrap="square" rtlCol="0">
            <a:spAutoFit/>
          </a:bodyPr>
          <a:lstStyle/>
          <a:p>
            <a:pPr marL="285750" lvl="0" indent="-285750">
              <a:buFont typeface="Arial" panose="020B0604020202020204" pitchFamily="34" charset="0"/>
              <a:buChar char="•"/>
            </a:pPr>
            <a:r>
              <a:rPr lang="en-GB" sz="1600" dirty="0"/>
              <a:t>The display of treatments as combinations is more informative than where the treatments are displayed independently, as this reflects clinical practice and indicates cohorts who likely receive hormone treatment. The majority of “other care” for uterine tumours include those treated with hormonal therapy, as </a:t>
            </a:r>
            <a:r>
              <a:rPr lang="en-GB" sz="1600" dirty="0" smtClean="0"/>
              <a:t>these are </a:t>
            </a:r>
            <a:r>
              <a:rPr lang="en-GB" sz="1600" dirty="0"/>
              <a:t>not included in the chemotherapy category. Hormonal therapies are not necessarily for palliative care – they can be the most appropriate treatment, for example for women wishing to preserve their fertility.</a:t>
            </a:r>
          </a:p>
          <a:p>
            <a:pPr marL="285750" lvl="0" indent="-285750">
              <a:buFont typeface="Arial" panose="020B0604020202020204" pitchFamily="34" charset="0"/>
              <a:buChar char="•"/>
            </a:pPr>
            <a:r>
              <a:rPr lang="en-GB" sz="1600" dirty="0"/>
              <a:t>Stage: The pattern intuitively reflects clinical reality – all patients except palliative patients have hysterectomy, and high risk stage 1 or more advanced stage have adjuvant radiotherapy with or without chemotherapy.</a:t>
            </a:r>
          </a:p>
          <a:p>
            <a:pPr marL="285750" lvl="0" indent="-285750">
              <a:buFont typeface="Arial" panose="020B0604020202020204" pitchFamily="34" charset="0"/>
              <a:buChar char="•"/>
            </a:pPr>
            <a:r>
              <a:rPr lang="en-GB" sz="1600" dirty="0"/>
              <a:t>Age: The data show an interesting picture for those aged 80+, where 46% get resection alone and 33% hormonal treatment only (the ‘other care’ category), but treatment with  adjuvant radiotherapy and chemoradiotherapy is restricted in the older ages.</a:t>
            </a:r>
          </a:p>
          <a:p>
            <a:pPr marL="285750" lvl="0" indent="-285750">
              <a:buFont typeface="Arial" panose="020B0604020202020204" pitchFamily="34" charset="0"/>
              <a:buChar char="•"/>
            </a:pPr>
            <a:r>
              <a:rPr lang="en-GB" sz="1600" dirty="0"/>
              <a:t>Deprivation: It is encouraging to see that deprivation status does not impact on chemotherapy or radiotherapy rates, however there is a lower proportion of the most deprived receiving tumour resection (85% of least deprived, 82% of most deprived).</a:t>
            </a:r>
          </a:p>
          <a:p>
            <a:pPr marL="285750" lvl="0" indent="-285750">
              <a:buFont typeface="Arial" panose="020B0604020202020204" pitchFamily="34" charset="0"/>
              <a:buChar char="•"/>
            </a:pPr>
            <a:r>
              <a:rPr lang="en-GB" sz="1600" dirty="0"/>
              <a:t>Ethnicity: There is higher radiotherapy among non-White compared to White patients. The reason for this is not clear, however could possibly be a result of geographical variation in use of different treatment pathways, particularly in radiotherapy use. </a:t>
            </a:r>
          </a:p>
          <a:p>
            <a:pPr marL="285750" lvl="0" indent="-285750">
              <a:buFont typeface="Arial" panose="020B0604020202020204" pitchFamily="34" charset="0"/>
              <a:buChar char="•"/>
            </a:pPr>
            <a:r>
              <a:rPr lang="en-GB" sz="1600" dirty="0"/>
              <a:t>Co-morbidity: </a:t>
            </a:r>
            <a:r>
              <a:rPr lang="en-GB" sz="1600" dirty="0" smtClean="0"/>
              <a:t>The </a:t>
            </a:r>
            <a:r>
              <a:rPr lang="en-GB" sz="1600" dirty="0"/>
              <a:t>co-morbidity score breakdown demonstrates the difficulty of providing effective treatment for patients with complex co-morbidities (of those with Charlson comorbidity score 3+, 46% receive resection only and 35% likely hormone treatment only).</a:t>
            </a:r>
          </a:p>
          <a:p>
            <a:pPr marL="285750" lvl="0" indent="-285750">
              <a:buFont typeface="Arial" panose="020B0604020202020204" pitchFamily="34" charset="0"/>
              <a:buChar char="•"/>
            </a:pPr>
            <a:endParaRPr lang="en-GB" sz="1600" dirty="0" smtClean="0"/>
          </a:p>
          <a:p>
            <a:pPr marL="285750" indent="-285750">
              <a:buFont typeface="Arial" panose="020B0604020202020204" pitchFamily="34" charset="0"/>
              <a:buChar char="•"/>
            </a:pPr>
            <a:endParaRPr lang="en-GB" sz="1600" dirty="0"/>
          </a:p>
        </p:txBody>
      </p:sp>
    </p:spTree>
    <p:extLst>
      <p:ext uri="{BB962C8B-B14F-4D97-AF65-F5344CB8AC3E}">
        <p14:creationId xmlns:p14="http://schemas.microsoft.com/office/powerpoint/2010/main" val="1429602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Cohort for uterine cancers</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diagnosis year</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diagnosis year</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diagnosis year</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stage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AA3BD5-90C3-4BC2-94B6-F5B6FAEAFEE3}">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C9A860C3-64E6-4D2A-94B1-6B6AC446E383}">
  <ds:schemaRefs>
    <ds:schemaRef ds:uri="http://schemas.microsoft.com/sharepoint/v3/contenttype/forms"/>
  </ds:schemaRefs>
</ds:datastoreItem>
</file>

<file path=customXml/itemProps3.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1182</TotalTime>
  <Words>729</Words>
  <Application>Microsoft Office PowerPoint</Application>
  <PresentationFormat>On-screen Show (4:3)</PresentationFormat>
  <Paragraphs>59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Treatment breakdown for uterine cancers</vt:lpstr>
      <vt:lpstr>Methods 1)</vt:lpstr>
      <vt:lpstr>Methods 2)</vt:lpstr>
      <vt:lpstr>Summary of key results</vt:lpstr>
      <vt:lpstr>Cohort for uterine cancers</vt:lpstr>
      <vt:lpstr>By diagnosis year</vt:lpstr>
      <vt:lpstr>By diagnosis year</vt:lpstr>
      <vt:lpstr>By diagnosis year</vt:lpstr>
      <vt:lpstr>By stage</vt:lpstr>
      <vt:lpstr>By stage</vt:lpstr>
      <vt:lpstr>By stage</vt:lpstr>
      <vt:lpstr>By age</vt:lpstr>
      <vt:lpstr>By age</vt:lpstr>
      <vt:lpstr>By age</vt:lpstr>
      <vt:lpstr>By deprivation quintile</vt:lpstr>
      <vt:lpstr>By deprivation quintile</vt:lpstr>
      <vt:lpstr>By deprivation quintile</vt:lpstr>
      <vt:lpstr>By broad ethnic group</vt:lpstr>
      <vt:lpstr>By broad ethnic group</vt:lpstr>
      <vt:lpstr>By broad ethnic group</vt:lpstr>
      <vt:lpstr>By comorbidity score</vt:lpstr>
      <vt:lpstr>By comorbidity score</vt:lpstr>
      <vt:lpstr>By comorbidity score</vt:lpstr>
      <vt:lpstr>Acknowledgements</vt:lpstr>
    </vt:vector>
  </TitlesOfParts>
  <Company>Cabinet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Glenn Gossling</dc:creator>
  <cp:lastModifiedBy>Anna Fry</cp:lastModifiedBy>
  <cp:revision>125</cp:revision>
  <dcterms:created xsi:type="dcterms:W3CDTF">2012-10-10T09:02:29Z</dcterms:created>
  <dcterms:modified xsi:type="dcterms:W3CDTF">2018-07-12T09:51:43Z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