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0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2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3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4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5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28" r:id="rId2"/>
    <p:sldMasterId id="2147483840" r:id="rId3"/>
    <p:sldMasterId id="2147483931" r:id="rId4"/>
    <p:sldMasterId id="2147483989" r:id="rId5"/>
    <p:sldMasterId id="2147484219" r:id="rId6"/>
    <p:sldMasterId id="2147484243" r:id="rId7"/>
    <p:sldMasterId id="2147484268" r:id="rId8"/>
    <p:sldMasterId id="2147484280" r:id="rId9"/>
    <p:sldMasterId id="2147484292" r:id="rId10"/>
    <p:sldMasterId id="2147484316" r:id="rId11"/>
    <p:sldMasterId id="2147484327" r:id="rId12"/>
    <p:sldMasterId id="2147484340" r:id="rId13"/>
    <p:sldMasterId id="2147484352" r:id="rId14"/>
    <p:sldMasterId id="2147484365" r:id="rId15"/>
    <p:sldMasterId id="2147484377" r:id="rId16"/>
  </p:sldMasterIdLst>
  <p:notesMasterIdLst>
    <p:notesMasterId r:id="rId45"/>
  </p:notesMasterIdLst>
  <p:sldIdLst>
    <p:sldId id="406" r:id="rId17"/>
    <p:sldId id="505" r:id="rId18"/>
    <p:sldId id="528" r:id="rId19"/>
    <p:sldId id="507" r:id="rId20"/>
    <p:sldId id="508" r:id="rId21"/>
    <p:sldId id="509" r:id="rId22"/>
    <p:sldId id="512" r:id="rId23"/>
    <p:sldId id="513" r:id="rId24"/>
    <p:sldId id="514" r:id="rId25"/>
    <p:sldId id="516" r:id="rId26"/>
    <p:sldId id="518" r:id="rId27"/>
    <p:sldId id="515" r:id="rId28"/>
    <p:sldId id="519" r:id="rId29"/>
    <p:sldId id="520" r:id="rId30"/>
    <p:sldId id="521" r:id="rId31"/>
    <p:sldId id="522" r:id="rId32"/>
    <p:sldId id="523" r:id="rId33"/>
    <p:sldId id="529" r:id="rId34"/>
    <p:sldId id="530" r:id="rId35"/>
    <p:sldId id="525" r:id="rId36"/>
    <p:sldId id="448" r:id="rId37"/>
    <p:sldId id="450" r:id="rId38"/>
    <p:sldId id="451" r:id="rId39"/>
    <p:sldId id="468" r:id="rId40"/>
    <p:sldId id="534" r:id="rId41"/>
    <p:sldId id="531" r:id="rId42"/>
    <p:sldId id="532" r:id="rId43"/>
    <p:sldId id="52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2400" b="1" i="0" baseline="0">
                <a:effectLst/>
              </a:rPr>
              <a:t>NSCLC Stage IA, IB, IIA or IIB having surgery</a:t>
            </a:r>
            <a:r>
              <a:rPr lang="en-US" sz="2400" b="1" i="0" baseline="0">
                <a:effectLst/>
              </a:rPr>
              <a:t> (2013, England trusts)</a:t>
            </a:r>
            <a:endParaRPr lang="en-GB" sz="2400">
              <a:effectLst/>
            </a:endParaRPr>
          </a:p>
        </c:rich>
      </c:tx>
      <c:layout>
        <c:manualLayout>
          <c:xMode val="edge"/>
          <c:yMode val="edge"/>
          <c:x val="0.17134225383920507"/>
          <c:y val="2.319261294261294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5045731707317075E-2"/>
          <c:y val="3.372255431421857E-2"/>
          <c:w val="0.92812048328816621"/>
          <c:h val="0.9430783691305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NSCLC Stage IA, IB, IIA or IIB having surgery</c:v>
                </c:pt>
              </c:strCache>
            </c:strRef>
          </c:tx>
          <c:invertIfNegative val="0"/>
          <c:dPt>
            <c:idx val="28"/>
            <c:invertIfNegative val="0"/>
            <c:bubble3D val="0"/>
          </c:dPt>
          <c:dPt>
            <c:idx val="72"/>
            <c:invertIfNegative val="0"/>
            <c:bubble3D val="0"/>
          </c:dPt>
          <c:dPt>
            <c:idx val="92"/>
            <c:invertIfNegative val="0"/>
            <c:bubble3D val="0"/>
          </c:dPt>
          <c:dPt>
            <c:idx val="111"/>
            <c:invertIfNegative val="0"/>
            <c:bubble3D val="0"/>
          </c:dPt>
          <c:dPt>
            <c:idx val="118"/>
            <c:invertIfNegative val="0"/>
            <c:bubble3D val="0"/>
          </c:dPt>
          <c:dPt>
            <c:idx val="120"/>
            <c:invertIfNegative val="0"/>
            <c:bubble3D val="0"/>
          </c:dPt>
          <c:dPt>
            <c:idx val="125"/>
            <c:invertIfNegative val="0"/>
            <c:bubble3D val="0"/>
          </c:dPt>
          <c:dPt>
            <c:idx val="132"/>
            <c:invertIfNegative val="0"/>
            <c:bubble3D val="0"/>
          </c:dPt>
          <c:dPt>
            <c:idx val="133"/>
            <c:invertIfNegative val="0"/>
            <c:bubble3D val="0"/>
          </c:dPt>
          <c:dPt>
            <c:idx val="135"/>
            <c:invertIfNegative val="0"/>
            <c:bubble3D val="0"/>
          </c:dPt>
          <c:dPt>
            <c:idx val="144"/>
            <c:invertIfNegative val="0"/>
            <c:bubble3D val="0"/>
          </c:dPt>
          <c:cat>
            <c:strRef>
              <c:f>Sheet1!$A$2:$A$151</c:f>
              <c:strCache>
                <c:ptCount val="150"/>
                <c:pt idx="0">
                  <c:v>RT3</c:v>
                </c:pt>
                <c:pt idx="1">
                  <c:v>RAL</c:v>
                </c:pt>
                <c:pt idx="2">
                  <c:v>RV8</c:v>
                </c:pt>
                <c:pt idx="3">
                  <c:v>RAJ</c:v>
                </c:pt>
                <c:pt idx="4">
                  <c:v>RQW</c:v>
                </c:pt>
                <c:pt idx="5">
                  <c:v>RJC</c:v>
                </c:pt>
                <c:pt idx="6">
                  <c:v>RGT</c:v>
                </c:pt>
                <c:pt idx="7">
                  <c:v>RNZ</c:v>
                </c:pt>
                <c:pt idx="8">
                  <c:v>RDU</c:v>
                </c:pt>
                <c:pt idx="9">
                  <c:v>RA2</c:v>
                </c:pt>
                <c:pt idx="10">
                  <c:v>RXN</c:v>
                </c:pt>
                <c:pt idx="11">
                  <c:v>RTH</c:v>
                </c:pt>
                <c:pt idx="12">
                  <c:v>RM2</c:v>
                </c:pt>
                <c:pt idx="13">
                  <c:v>RDZ</c:v>
                </c:pt>
                <c:pt idx="14">
                  <c:v>RDE</c:v>
                </c:pt>
                <c:pt idx="15">
                  <c:v>RNQ</c:v>
                </c:pt>
                <c:pt idx="16">
                  <c:v>RD8</c:v>
                </c:pt>
                <c:pt idx="17">
                  <c:v>RGN</c:v>
                </c:pt>
                <c:pt idx="18">
                  <c:v>RGM</c:v>
                </c:pt>
                <c:pt idx="19">
                  <c:v>RKB</c:v>
                </c:pt>
                <c:pt idx="20">
                  <c:v>RJD</c:v>
                </c:pt>
                <c:pt idx="21">
                  <c:v>RP5</c:v>
                </c:pt>
                <c:pt idx="22">
                  <c:v>RTG</c:v>
                </c:pt>
                <c:pt idx="23">
                  <c:v>RN541</c:v>
                </c:pt>
                <c:pt idx="24">
                  <c:v>RTE</c:v>
                </c:pt>
                <c:pt idx="25">
                  <c:v>RRV</c:v>
                </c:pt>
                <c:pt idx="26">
                  <c:v>RNS</c:v>
                </c:pt>
                <c:pt idx="27">
                  <c:v>RBN</c:v>
                </c:pt>
                <c:pt idx="28">
                  <c:v>RBD</c:v>
                </c:pt>
                <c:pt idx="29">
                  <c:v>RVL</c:v>
                </c:pt>
                <c:pt idx="30">
                  <c:v>RWD</c:v>
                </c:pt>
                <c:pt idx="31">
                  <c:v>RN7</c:v>
                </c:pt>
                <c:pt idx="32">
                  <c:v>RN3</c:v>
                </c:pt>
                <c:pt idx="33">
                  <c:v>RTD</c:v>
                </c:pt>
                <c:pt idx="34">
                  <c:v>RLQ</c:v>
                </c:pt>
                <c:pt idx="35">
                  <c:v>RQ8</c:v>
                </c:pt>
                <c:pt idx="36">
                  <c:v>RHW</c:v>
                </c:pt>
                <c:pt idx="37">
                  <c:v>RXQ</c:v>
                </c:pt>
                <c:pt idx="38">
                  <c:v>RQX</c:v>
                </c:pt>
                <c:pt idx="39">
                  <c:v>RBZ</c:v>
                </c:pt>
                <c:pt idx="40">
                  <c:v>RR1</c:v>
                </c:pt>
                <c:pt idx="41">
                  <c:v>RJE</c:v>
                </c:pt>
                <c:pt idx="42">
                  <c:v>R1HM0</c:v>
                </c:pt>
                <c:pt idx="43">
                  <c:v>RJL</c:v>
                </c:pt>
                <c:pt idx="44">
                  <c:v>RJR</c:v>
                </c:pt>
                <c:pt idx="45">
                  <c:v>R1HKH</c:v>
                </c:pt>
                <c:pt idx="46">
                  <c:v>REM</c:v>
                </c:pt>
                <c:pt idx="47">
                  <c:v>RWP01</c:v>
                </c:pt>
                <c:pt idx="48">
                  <c:v>RBA</c:v>
                </c:pt>
                <c:pt idx="49">
                  <c:v>RVJ</c:v>
                </c:pt>
                <c:pt idx="50">
                  <c:v>RYJ</c:v>
                </c:pt>
                <c:pt idx="51">
                  <c:v>RRK</c:v>
                </c:pt>
                <c:pt idx="52">
                  <c:v>RFW</c:v>
                </c:pt>
                <c:pt idx="53">
                  <c:v>REF</c:v>
                </c:pt>
                <c:pt idx="54">
                  <c:v>RWJ</c:v>
                </c:pt>
                <c:pt idx="55">
                  <c:v>RJN</c:v>
                </c:pt>
                <c:pt idx="56">
                  <c:v>RW6</c:v>
                </c:pt>
                <c:pt idx="57">
                  <c:v>RQM</c:v>
                </c:pt>
                <c:pt idx="58">
                  <c:v>RA7</c:v>
                </c:pt>
                <c:pt idx="59">
                  <c:v>RDD</c:v>
                </c:pt>
                <c:pt idx="60">
                  <c:v>RJ1</c:v>
                </c:pt>
                <c:pt idx="61">
                  <c:v>RA3</c:v>
                </c:pt>
                <c:pt idx="62">
                  <c:v>RBL</c:v>
                </c:pt>
                <c:pt idx="63">
                  <c:v>RD3</c:v>
                </c:pt>
                <c:pt idx="64">
                  <c:v>RWE</c:v>
                </c:pt>
                <c:pt idx="65">
                  <c:v>RAX</c:v>
                </c:pt>
                <c:pt idx="66">
                  <c:v>RHQ</c:v>
                </c:pt>
                <c:pt idx="67">
                  <c:v>RWH</c:v>
                </c:pt>
                <c:pt idx="68">
                  <c:v>RWA</c:v>
                </c:pt>
                <c:pt idx="69">
                  <c:v>RHM</c:v>
                </c:pt>
                <c:pt idx="70">
                  <c:v>RPA</c:v>
                </c:pt>
                <c:pt idx="71">
                  <c:v>RAP</c:v>
                </c:pt>
                <c:pt idx="72">
                  <c:v>RVY</c:v>
                </c:pt>
                <c:pt idx="73">
                  <c:v>RCB55</c:v>
                </c:pt>
                <c:pt idx="74">
                  <c:v>RFF</c:v>
                </c:pt>
                <c:pt idx="75">
                  <c:v>RGQ</c:v>
                </c:pt>
                <c:pt idx="76">
                  <c:v>RMP</c:v>
                </c:pt>
                <c:pt idx="77">
                  <c:v>RXW</c:v>
                </c:pt>
                <c:pt idx="78">
                  <c:v>RGR</c:v>
                </c:pt>
                <c:pt idx="79">
                  <c:v>RWF</c:v>
                </c:pt>
                <c:pt idx="80">
                  <c:v>LLCU</c:v>
                </c:pt>
                <c:pt idx="81">
                  <c:v>RYR18</c:v>
                </c:pt>
                <c:pt idx="82">
                  <c:v>RH8</c:v>
                </c:pt>
                <c:pt idx="83">
                  <c:v>RXC</c:v>
                </c:pt>
                <c:pt idx="84">
                  <c:v>RLN</c:v>
                </c:pt>
                <c:pt idx="85">
                  <c:v>R1HNH</c:v>
                </c:pt>
                <c:pt idx="86">
                  <c:v>RKE</c:v>
                </c:pt>
                <c:pt idx="87">
                  <c:v>RAS</c:v>
                </c:pt>
                <c:pt idx="88">
                  <c:v>RYQ</c:v>
                </c:pt>
                <c:pt idx="89">
                  <c:v>RFS</c:v>
                </c:pt>
                <c:pt idx="90">
                  <c:v>RWY</c:v>
                </c:pt>
                <c:pt idx="91">
                  <c:v>RQQ</c:v>
                </c:pt>
                <c:pt idx="92">
                  <c:v>RBK</c:v>
                </c:pt>
                <c:pt idx="93">
                  <c:v>RNA</c:v>
                </c:pt>
                <c:pt idx="94">
                  <c:v>RA4</c:v>
                </c:pt>
                <c:pt idx="95">
                  <c:v>R1F</c:v>
                </c:pt>
                <c:pt idx="96">
                  <c:v>RFR</c:v>
                </c:pt>
                <c:pt idx="97">
                  <c:v>RWP</c:v>
                </c:pt>
                <c:pt idx="98">
                  <c:v>RMC</c:v>
                </c:pt>
                <c:pt idx="99">
                  <c:v>RK9</c:v>
                </c:pt>
                <c:pt idx="100">
                  <c:v>RF4</c:v>
                </c:pt>
                <c:pt idx="101">
                  <c:v>RM3</c:v>
                </c:pt>
                <c:pt idx="102">
                  <c:v>RHU</c:v>
                </c:pt>
                <c:pt idx="103">
                  <c:v>RE9</c:v>
                </c:pt>
                <c:pt idx="104">
                  <c:v>RCBCA</c:v>
                </c:pt>
                <c:pt idx="105">
                  <c:v>RK5</c:v>
                </c:pt>
                <c:pt idx="106">
                  <c:v>RL4</c:v>
                </c:pt>
                <c:pt idx="107">
                  <c:v>RXP</c:v>
                </c:pt>
                <c:pt idx="108">
                  <c:v>RJZ</c:v>
                </c:pt>
                <c:pt idx="109">
                  <c:v>RR7</c:v>
                </c:pt>
                <c:pt idx="110">
                  <c:v>RJ7</c:v>
                </c:pt>
                <c:pt idx="111">
                  <c:v>RTF</c:v>
                </c:pt>
                <c:pt idx="112">
                  <c:v>RXL</c:v>
                </c:pt>
                <c:pt idx="113">
                  <c:v>RTP</c:v>
                </c:pt>
                <c:pt idx="114">
                  <c:v>RWG</c:v>
                </c:pt>
                <c:pt idx="115">
                  <c:v>RVW</c:v>
                </c:pt>
                <c:pt idx="116">
                  <c:v>RR8</c:v>
                </c:pt>
                <c:pt idx="117">
                  <c:v>RLT</c:v>
                </c:pt>
                <c:pt idx="118">
                  <c:v>RCF</c:v>
                </c:pt>
                <c:pt idx="119">
                  <c:v>RVV</c:v>
                </c:pt>
                <c:pt idx="120">
                  <c:v>RJ6</c:v>
                </c:pt>
                <c:pt idx="121">
                  <c:v>RW3</c:v>
                </c:pt>
                <c:pt idx="122">
                  <c:v>RXR</c:v>
                </c:pt>
                <c:pt idx="123">
                  <c:v>RXH</c:v>
                </c:pt>
                <c:pt idx="124">
                  <c:v>RNL</c:v>
                </c:pt>
                <c:pt idx="125">
                  <c:v>RD1</c:v>
                </c:pt>
                <c:pt idx="126">
                  <c:v>RVR</c:v>
                </c:pt>
                <c:pt idx="127">
                  <c:v>RXF</c:v>
                </c:pt>
                <c:pt idx="128">
                  <c:v>RCX</c:v>
                </c:pt>
                <c:pt idx="129">
                  <c:v>RX1</c:v>
                </c:pt>
                <c:pt idx="130">
                  <c:v>RC1</c:v>
                </c:pt>
                <c:pt idx="131">
                  <c:v>RXK</c:v>
                </c:pt>
                <c:pt idx="132">
                  <c:v>RA9</c:v>
                </c:pt>
                <c:pt idx="133">
                  <c:v>RJ2</c:v>
                </c:pt>
                <c:pt idx="134">
                  <c:v>RRF</c:v>
                </c:pt>
                <c:pt idx="135">
                  <c:v>RTX</c:v>
                </c:pt>
                <c:pt idx="136">
                  <c:v>RTR</c:v>
                </c:pt>
                <c:pt idx="137">
                  <c:v>RWW</c:v>
                </c:pt>
                <c:pt idx="138">
                  <c:v>RCD</c:v>
                </c:pt>
                <c:pt idx="139">
                  <c:v>RC3</c:v>
                </c:pt>
                <c:pt idx="140">
                  <c:v>RYR16</c:v>
                </c:pt>
                <c:pt idx="141">
                  <c:v>RBT</c:v>
                </c:pt>
                <c:pt idx="142">
                  <c:v>RN506</c:v>
                </c:pt>
                <c:pt idx="143">
                  <c:v>RC9</c:v>
                </c:pt>
                <c:pt idx="144">
                  <c:v>RAE</c:v>
                </c:pt>
                <c:pt idx="145">
                  <c:v>RM1</c:v>
                </c:pt>
                <c:pt idx="146">
                  <c:v>RD7</c:v>
                </c:pt>
                <c:pt idx="147">
                  <c:v>RTK</c:v>
                </c:pt>
                <c:pt idx="148">
                  <c:v>RGP</c:v>
                </c:pt>
                <c:pt idx="149">
                  <c:v>RJF</c:v>
                </c:pt>
              </c:strCache>
            </c:strRef>
          </c:cat>
          <c:val>
            <c:numRef>
              <c:f>Sheet1!$B$2:$B$151</c:f>
              <c:numCache>
                <c:formatCode>0.0</c:formatCode>
                <c:ptCount val="150"/>
                <c:pt idx="0">
                  <c:v>100</c:v>
                </c:pt>
                <c:pt idx="1">
                  <c:v>84.615300000000005</c:v>
                </c:pt>
                <c:pt idx="2">
                  <c:v>80</c:v>
                </c:pt>
                <c:pt idx="3">
                  <c:v>77.419300000000007</c:v>
                </c:pt>
                <c:pt idx="4">
                  <c:v>75</c:v>
                </c:pt>
                <c:pt idx="5">
                  <c:v>75</c:v>
                </c:pt>
                <c:pt idx="6">
                  <c:v>74.509799999999998</c:v>
                </c:pt>
                <c:pt idx="7">
                  <c:v>73.333299999999994</c:v>
                </c:pt>
                <c:pt idx="8">
                  <c:v>72.972899999999996</c:v>
                </c:pt>
                <c:pt idx="9">
                  <c:v>72.222200000000001</c:v>
                </c:pt>
                <c:pt idx="10">
                  <c:v>71.9298</c:v>
                </c:pt>
                <c:pt idx="11">
                  <c:v>70.408100000000005</c:v>
                </c:pt>
                <c:pt idx="12">
                  <c:v>70.3125</c:v>
                </c:pt>
                <c:pt idx="13">
                  <c:v>69.696899999999999</c:v>
                </c:pt>
                <c:pt idx="14">
                  <c:v>69.444400000000002</c:v>
                </c:pt>
                <c:pt idx="15">
                  <c:v>69.444400000000002</c:v>
                </c:pt>
                <c:pt idx="16">
                  <c:v>69.230699999999999</c:v>
                </c:pt>
                <c:pt idx="17">
                  <c:v>68.965500000000006</c:v>
                </c:pt>
                <c:pt idx="18">
                  <c:v>68.75</c:v>
                </c:pt>
                <c:pt idx="19">
                  <c:v>68.292599999999993</c:v>
                </c:pt>
                <c:pt idx="20">
                  <c:v>67.857100000000003</c:v>
                </c:pt>
                <c:pt idx="21">
                  <c:v>67.307599999999994</c:v>
                </c:pt>
                <c:pt idx="22">
                  <c:v>66.666600000000003</c:v>
                </c:pt>
                <c:pt idx="23">
                  <c:v>66.666600000000003</c:v>
                </c:pt>
                <c:pt idx="24">
                  <c:v>66</c:v>
                </c:pt>
                <c:pt idx="25">
                  <c:v>65.789400000000001</c:v>
                </c:pt>
                <c:pt idx="26">
                  <c:v>65.517200000000003</c:v>
                </c:pt>
                <c:pt idx="27">
                  <c:v>64.285700000000006</c:v>
                </c:pt>
                <c:pt idx="28">
                  <c:v>64.285700000000006</c:v>
                </c:pt>
                <c:pt idx="29">
                  <c:v>64</c:v>
                </c:pt>
                <c:pt idx="30">
                  <c:v>64</c:v>
                </c:pt>
                <c:pt idx="31">
                  <c:v>64</c:v>
                </c:pt>
                <c:pt idx="32">
                  <c:v>63.888800000000003</c:v>
                </c:pt>
                <c:pt idx="33">
                  <c:v>63.636299999999999</c:v>
                </c:pt>
                <c:pt idx="34">
                  <c:v>63.636299999999999</c:v>
                </c:pt>
                <c:pt idx="35">
                  <c:v>63.333300000000001</c:v>
                </c:pt>
                <c:pt idx="36">
                  <c:v>63.157800000000002</c:v>
                </c:pt>
                <c:pt idx="37">
                  <c:v>63.157800000000002</c:v>
                </c:pt>
                <c:pt idx="38">
                  <c:v>62.5</c:v>
                </c:pt>
                <c:pt idx="39">
                  <c:v>62.5</c:v>
                </c:pt>
                <c:pt idx="40">
                  <c:v>62.244799999999998</c:v>
                </c:pt>
                <c:pt idx="41">
                  <c:v>62.222200000000001</c:v>
                </c:pt>
                <c:pt idx="42">
                  <c:v>61.538400000000003</c:v>
                </c:pt>
                <c:pt idx="43">
                  <c:v>61.538400000000003</c:v>
                </c:pt>
                <c:pt idx="44">
                  <c:v>60.606000000000002</c:v>
                </c:pt>
                <c:pt idx="45">
                  <c:v>60</c:v>
                </c:pt>
                <c:pt idx="46">
                  <c:v>60</c:v>
                </c:pt>
                <c:pt idx="47">
                  <c:v>60</c:v>
                </c:pt>
                <c:pt idx="48">
                  <c:v>59.375</c:v>
                </c:pt>
                <c:pt idx="49">
                  <c:v>58.974299999999999</c:v>
                </c:pt>
                <c:pt idx="50">
                  <c:v>58.9041</c:v>
                </c:pt>
                <c:pt idx="51">
                  <c:v>58.9041</c:v>
                </c:pt>
                <c:pt idx="52">
                  <c:v>58.333300000000001</c:v>
                </c:pt>
                <c:pt idx="53">
                  <c:v>58.139499999999998</c:v>
                </c:pt>
                <c:pt idx="54">
                  <c:v>57.8947</c:v>
                </c:pt>
                <c:pt idx="55">
                  <c:v>57.692300000000003</c:v>
                </c:pt>
                <c:pt idx="56">
                  <c:v>57.5</c:v>
                </c:pt>
                <c:pt idx="57">
                  <c:v>57.142800000000001</c:v>
                </c:pt>
                <c:pt idx="58">
                  <c:v>56.818100000000001</c:v>
                </c:pt>
                <c:pt idx="59">
                  <c:v>56.756700000000002</c:v>
                </c:pt>
                <c:pt idx="60">
                  <c:v>56.666600000000003</c:v>
                </c:pt>
                <c:pt idx="61">
                  <c:v>56.25</c:v>
                </c:pt>
                <c:pt idx="62">
                  <c:v>56.164299999999997</c:v>
                </c:pt>
                <c:pt idx="63">
                  <c:v>56</c:v>
                </c:pt>
                <c:pt idx="64">
                  <c:v>55.882300000000001</c:v>
                </c:pt>
                <c:pt idx="65">
                  <c:v>55.555500000000002</c:v>
                </c:pt>
                <c:pt idx="66">
                  <c:v>55.555500000000002</c:v>
                </c:pt>
                <c:pt idx="67">
                  <c:v>55</c:v>
                </c:pt>
                <c:pt idx="68">
                  <c:v>54.945</c:v>
                </c:pt>
                <c:pt idx="69">
                  <c:v>54.716900000000003</c:v>
                </c:pt>
                <c:pt idx="70">
                  <c:v>54.166600000000003</c:v>
                </c:pt>
                <c:pt idx="71">
                  <c:v>53.8461</c:v>
                </c:pt>
                <c:pt idx="72">
                  <c:v>53.8461</c:v>
                </c:pt>
                <c:pt idx="73">
                  <c:v>53.8461</c:v>
                </c:pt>
                <c:pt idx="74">
                  <c:v>53.8461</c:v>
                </c:pt>
                <c:pt idx="75">
                  <c:v>53.658499999999997</c:v>
                </c:pt>
                <c:pt idx="76">
                  <c:v>53.333300000000001</c:v>
                </c:pt>
                <c:pt idx="77">
                  <c:v>52.727200000000003</c:v>
                </c:pt>
                <c:pt idx="78">
                  <c:v>52.380899999999997</c:v>
                </c:pt>
                <c:pt idx="79">
                  <c:v>51.923000000000002</c:v>
                </c:pt>
                <c:pt idx="80">
                  <c:v>51.7241</c:v>
                </c:pt>
                <c:pt idx="81">
                  <c:v>51.612900000000003</c:v>
                </c:pt>
                <c:pt idx="82">
                  <c:v>51.020400000000002</c:v>
                </c:pt>
                <c:pt idx="83">
                  <c:v>51.020400000000002</c:v>
                </c:pt>
                <c:pt idx="84">
                  <c:v>50.819600000000001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49.180300000000003</c:v>
                </c:pt>
                <c:pt idx="97">
                  <c:v>48.936100000000003</c:v>
                </c:pt>
                <c:pt idx="98">
                  <c:v>48.214199999999998</c:v>
                </c:pt>
                <c:pt idx="99">
                  <c:v>48.214199999999998</c:v>
                </c:pt>
                <c:pt idx="100">
                  <c:v>48</c:v>
                </c:pt>
                <c:pt idx="101">
                  <c:v>48</c:v>
                </c:pt>
                <c:pt idx="102">
                  <c:v>47.540900000000001</c:v>
                </c:pt>
                <c:pt idx="103">
                  <c:v>46.666600000000003</c:v>
                </c:pt>
                <c:pt idx="104">
                  <c:v>46.666600000000003</c:v>
                </c:pt>
                <c:pt idx="105">
                  <c:v>46.4285</c:v>
                </c:pt>
                <c:pt idx="106">
                  <c:v>46.296199999999999</c:v>
                </c:pt>
                <c:pt idx="107">
                  <c:v>46.25</c:v>
                </c:pt>
                <c:pt idx="108">
                  <c:v>44.444400000000002</c:v>
                </c:pt>
                <c:pt idx="109">
                  <c:v>44.2622</c:v>
                </c:pt>
                <c:pt idx="110">
                  <c:v>44.186</c:v>
                </c:pt>
                <c:pt idx="111">
                  <c:v>43.939300000000003</c:v>
                </c:pt>
                <c:pt idx="112">
                  <c:v>43.478200000000001</c:v>
                </c:pt>
                <c:pt idx="113">
                  <c:v>43.333300000000001</c:v>
                </c:pt>
                <c:pt idx="114">
                  <c:v>42.857100000000003</c:v>
                </c:pt>
                <c:pt idx="115">
                  <c:v>42.253500000000003</c:v>
                </c:pt>
                <c:pt idx="116">
                  <c:v>42.138300000000001</c:v>
                </c:pt>
                <c:pt idx="117">
                  <c:v>42.105200000000004</c:v>
                </c:pt>
                <c:pt idx="118">
                  <c:v>41.935400000000001</c:v>
                </c:pt>
                <c:pt idx="119">
                  <c:v>41.8367</c:v>
                </c:pt>
                <c:pt idx="120">
                  <c:v>41.666600000000003</c:v>
                </c:pt>
                <c:pt idx="121">
                  <c:v>41.666600000000003</c:v>
                </c:pt>
                <c:pt idx="122">
                  <c:v>41.666600000000003</c:v>
                </c:pt>
                <c:pt idx="123">
                  <c:v>41.509399999999999</c:v>
                </c:pt>
                <c:pt idx="124">
                  <c:v>41.4634</c:v>
                </c:pt>
                <c:pt idx="125">
                  <c:v>41.4634</c:v>
                </c:pt>
                <c:pt idx="126">
                  <c:v>40.908999999999999</c:v>
                </c:pt>
                <c:pt idx="127">
                  <c:v>40.707900000000002</c:v>
                </c:pt>
                <c:pt idx="128">
                  <c:v>40.625</c:v>
                </c:pt>
                <c:pt idx="129">
                  <c:v>39.7849</c:v>
                </c:pt>
                <c:pt idx="130">
                  <c:v>39.130400000000002</c:v>
                </c:pt>
                <c:pt idx="131">
                  <c:v>38.775500000000001</c:v>
                </c:pt>
                <c:pt idx="132">
                  <c:v>38.461500000000001</c:v>
                </c:pt>
                <c:pt idx="133">
                  <c:v>38.095199999999998</c:v>
                </c:pt>
                <c:pt idx="134">
                  <c:v>37.930999999999997</c:v>
                </c:pt>
                <c:pt idx="135">
                  <c:v>37.5</c:v>
                </c:pt>
                <c:pt idx="136">
                  <c:v>37.5</c:v>
                </c:pt>
                <c:pt idx="137">
                  <c:v>34.883699999999997</c:v>
                </c:pt>
                <c:pt idx="138">
                  <c:v>34.782600000000002</c:v>
                </c:pt>
                <c:pt idx="139">
                  <c:v>33.333300000000001</c:v>
                </c:pt>
                <c:pt idx="140">
                  <c:v>33.333300000000001</c:v>
                </c:pt>
                <c:pt idx="141">
                  <c:v>31.481400000000001</c:v>
                </c:pt>
                <c:pt idx="142">
                  <c:v>31.25</c:v>
                </c:pt>
                <c:pt idx="143">
                  <c:v>30.434699999999999</c:v>
                </c:pt>
                <c:pt idx="144">
                  <c:v>29.230699999999999</c:v>
                </c:pt>
                <c:pt idx="145">
                  <c:v>29.166599999999999</c:v>
                </c:pt>
                <c:pt idx="146">
                  <c:v>28</c:v>
                </c:pt>
                <c:pt idx="147">
                  <c:v>20.833300000000001</c:v>
                </c:pt>
                <c:pt idx="148">
                  <c:v>6.4516</c:v>
                </c:pt>
                <c:pt idx="149">
                  <c:v>3.4481999999999999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13173632"/>
        <c:axId val="113175168"/>
      </c:barChart>
      <c:catAx>
        <c:axId val="113173632"/>
        <c:scaling>
          <c:orientation val="minMax"/>
        </c:scaling>
        <c:delete val="1"/>
        <c:axPos val="b"/>
        <c:majorTickMark val="out"/>
        <c:minorTickMark val="none"/>
        <c:tickLblPos val="nextTo"/>
        <c:crossAx val="113175168"/>
        <c:crosses val="autoZero"/>
        <c:auto val="1"/>
        <c:lblAlgn val="ctr"/>
        <c:lblOffset val="100"/>
        <c:noMultiLvlLbl val="0"/>
      </c:catAx>
      <c:valAx>
        <c:axId val="113175168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85000"/>
                  <a:alpha val="67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1" i="0"/>
                </a:pPr>
                <a:r>
                  <a:rPr lang="en-US" sz="1200" b="1" i="0"/>
                  <a:t>%</a:t>
                </a:r>
              </a:p>
            </c:rich>
          </c:tx>
          <c:layout>
            <c:manualLayout>
              <c:xMode val="edge"/>
              <c:yMode val="edge"/>
              <c:x val="2.7334850955648988E-3"/>
              <c:y val="0.442062744774704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31736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6D126-0146-4925-8C44-0794BEFB865A}" type="datetimeFigureOut">
              <a:rPr lang="en-GB" smtClean="0"/>
              <a:t>21/05/2015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F3A6D-64FA-4C72-906F-825730338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611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F7915C-5135-4D0E-B22E-B496D46A472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0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410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C790DCC-B4CF-4888-850A-BC6BE15C5DF9}" type="slidenum">
              <a:rPr lang="en-GB">
                <a:solidFill>
                  <a:srgbClr val="000000"/>
                </a:solidFill>
                <a:cs typeface="Arial" pitchFamily="34" charset="0"/>
              </a:rPr>
              <a:pPr eaLnBrk="1" hangingPunct="1"/>
              <a:t>7</a:t>
            </a:fld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0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410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C790DCC-B4CF-4888-850A-BC6BE15C5DF9}" type="slidenum">
              <a:rPr lang="en-GB">
                <a:solidFill>
                  <a:srgbClr val="000000"/>
                </a:solidFill>
                <a:cs typeface="Arial" pitchFamily="34" charset="0"/>
              </a:rPr>
              <a:pPr eaLnBrk="1" hangingPunct="1"/>
              <a:t>8</a:t>
            </a:fld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0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360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8B04E10-C308-43EC-8717-2BD718F25F52}" type="slidenum">
              <a:rPr lang="en-GB">
                <a:solidFill>
                  <a:srgbClr val="000000"/>
                </a:solidFill>
              </a:rPr>
              <a:pPr eaLnBrk="1" hangingPunct="1"/>
              <a:t>12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B093FC-2EE0-4CA2-8503-31F7EE2A778A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Markos 1989, Holden 1992 Pierce 1994, Bolliger 1996 about 40-50%</a:t>
            </a:r>
          </a:p>
          <a:p>
            <a:pPr eaLnBrk="1" hangingPunct="1"/>
            <a:r>
              <a:rPr lang="en-GB" smtClean="0"/>
              <a:t>Garzon 25 ptsover 5 years  FEV1&lt; 0.8L or 50% pred, 13 lobe and 12 wedge,no surgical mortality , 1 yr SR 80%</a:t>
            </a:r>
          </a:p>
          <a:p>
            <a:pPr eaLnBrk="1" hangingPunct="1"/>
            <a:r>
              <a:rPr lang="en-GB" smtClean="0"/>
              <a:t>Griffin 31 pts FEV1&lt;2L!!! Treated by wedge 10y SR similar to normal PFTs going for lobectomy!</a:t>
            </a:r>
          </a:p>
          <a:p>
            <a:pPr eaLnBrk="1" hangingPunct="1"/>
            <a:r>
              <a:rPr lang="en-GB" smtClean="0"/>
              <a:t>Kilic operative mortality for surgery is 4.8% for lobectomy in the elderly</a:t>
            </a:r>
          </a:p>
          <a:p>
            <a:pPr eaLnBrk="1" hangingPunct="1"/>
            <a:r>
              <a:rPr lang="en-GB" smtClean="0"/>
              <a:t>Licker, copd pts who go for surgery has a 15% - 18% resp complication rate</a:t>
            </a:r>
          </a:p>
          <a:p>
            <a:pPr eaLnBrk="1" hangingPunct="1"/>
            <a:r>
              <a:rPr lang="en-GB" smtClean="0"/>
              <a:t>Linden 100pts 22 anatomical resections, rest wedges, with preop FEV1&lt; 35% predicted had SPNs removed (57% lung cancer)	1 inhospital / 30 day mortality</a:t>
            </a:r>
          </a:p>
          <a:p>
            <a:pPr eaLnBrk="1" hangingPunct="1"/>
            <a:r>
              <a:rPr lang="en-GB" smtClean="0"/>
              <a:t>Magdeleinat 106 pts with FEV1&lt;50%, periop mortality 8.9%</a:t>
            </a:r>
          </a:p>
          <a:p>
            <a:pPr eaLnBrk="1" hangingPunct="1"/>
            <a:r>
              <a:rPr lang="en-GB" smtClean="0"/>
              <a:t>Shennib 65 pts with FEV1&lt;40%, VATS wedge, conversion in 10 (17%)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BCFD2-4B84-47B4-AADD-F018F4E98797}" type="slidenum">
              <a:rPr lang="en-GB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E6E7-A805-41E8-BE55-5095CDA5B6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BBFA-5D5C-4724-A97E-F80230485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9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E6E7-A805-41E8-BE55-5095CDA5B6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BBFA-5D5C-4724-A97E-F80230485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387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/>
          <a:lstStyle>
            <a:lvl1pPr>
              <a:spcBef>
                <a:spcPts val="120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>
                <a:solidFill>
                  <a:srgbClr val="98002E"/>
                </a:solidFill>
              </a:rPr>
              <a:t>  </a:t>
            </a:r>
            <a:fld id="{A3168BD5-AF14-4192-B2C9-65DAEBC4A236}" type="slidenum">
              <a:rPr lang="en-US" smtClean="0">
                <a:solidFill>
                  <a:srgbClr val="98002E"/>
                </a:solidFill>
              </a:rPr>
              <a:pPr/>
              <a:t>‹#›</a:t>
            </a:fld>
            <a:endParaRPr lang="en-US" dirty="0">
              <a:solidFill>
                <a:srgbClr val="9800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 dirty="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srgbClr val="98002E"/>
                </a:solidFill>
              </a:rPr>
              <a:t>Frequency and characterisation of outpatient attendances before and after cancer diagnosis</a:t>
            </a:r>
            <a:endParaRPr lang="en-US">
              <a:solidFill>
                <a:srgbClr val="980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895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3077896" cy="670396"/>
          </a:xfrm>
        </p:spPr>
        <p:txBody>
          <a:bodyPr anchor="t" anchorCtr="0"/>
          <a:lstStyle>
            <a:lvl1pPr algn="l">
              <a:defRPr sz="1800" b="0" i="0" spc="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68001"/>
            <a:ext cx="4799138" cy="4788000"/>
          </a:xfrm>
        </p:spPr>
        <p:txBody>
          <a:bodyPr/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0" y="2132856"/>
            <a:ext cx="3077896" cy="403244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>
                <a:solidFill>
                  <a:srgbClr val="98002E"/>
                </a:solidFill>
              </a:rPr>
              <a:t>  </a:t>
            </a:r>
            <a:fld id="{49D3E613-BA53-4416-ACE2-11F480942E5A}" type="slidenum">
              <a:rPr lang="en-US" smtClean="0">
                <a:solidFill>
                  <a:srgbClr val="98002E"/>
                </a:solidFill>
              </a:rPr>
              <a:pPr/>
              <a:t>‹#›</a:t>
            </a:fld>
            <a:endParaRPr lang="en-US" dirty="0">
              <a:solidFill>
                <a:srgbClr val="98002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 dirty="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srgbClr val="98002E"/>
                </a:solidFill>
              </a:rPr>
              <a:t>Frequency and characterisation of outpatient attendances before and after cancer diagnosis</a:t>
            </a:r>
            <a:endParaRPr lang="en-US">
              <a:solidFill>
                <a:srgbClr val="980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507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800000"/>
            <a:ext cx="8028000" cy="4377600"/>
          </a:xfrm>
        </p:spPr>
        <p:txBody>
          <a:bodyPr/>
          <a:lstStyle>
            <a:lvl1pPr marL="0" indent="0">
              <a:buNone/>
              <a:defRPr sz="3600" b="0" i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>
                <a:solidFill>
                  <a:srgbClr val="98002E"/>
                </a:solidFill>
              </a:rPr>
              <a:t>  </a:t>
            </a:r>
            <a:fld id="{886B283F-3508-409E-854A-FB93B4FF4E7E}" type="slidenum">
              <a:rPr lang="en-US" smtClean="0">
                <a:solidFill>
                  <a:srgbClr val="98002E"/>
                </a:solidFill>
              </a:rPr>
              <a:pPr/>
              <a:t>‹#›</a:t>
            </a:fld>
            <a:endParaRPr lang="en-US" dirty="0">
              <a:solidFill>
                <a:srgbClr val="9800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 dirty="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srgbClr val="98002E"/>
                </a:solidFill>
              </a:rPr>
              <a:t>Frequency and characterisation of outpatient attendances before and after cancer diagnosis</a:t>
            </a:r>
            <a:endParaRPr lang="en-US">
              <a:solidFill>
                <a:srgbClr val="980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816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08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4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>
                <a:solidFill>
                  <a:srgbClr val="98002E"/>
                </a:solidFill>
              </a:rPr>
              <a:t>  </a:t>
            </a:r>
            <a:fld id="{A13D2775-473D-442F-BA52-492D9D0CE25A}" type="slidenum">
              <a:rPr lang="en-US" smtClean="0">
                <a:solidFill>
                  <a:srgbClr val="98002E"/>
                </a:solidFill>
              </a:rPr>
              <a:pPr/>
              <a:t>‹#›</a:t>
            </a:fld>
            <a:endParaRPr lang="en-US" dirty="0">
              <a:solidFill>
                <a:srgbClr val="98002E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200" baseline="0" dirty="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srgbClr val="98002E"/>
                </a:solidFill>
              </a:rPr>
              <a:t>Frequency and characterisation of outpatient attendances before and after cancer diagnosis</a:t>
            </a:r>
            <a:endParaRPr lang="en-US">
              <a:solidFill>
                <a:srgbClr val="980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719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8406106" cy="4153664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>
              <a:buClr>
                <a:srgbClr val="0071BD"/>
              </a:buClr>
              <a:buFont typeface="Wingdings" pitchFamily="2" charset="2"/>
              <a:buChar char="§"/>
              <a:defRPr>
                <a:solidFill>
                  <a:srgbClr val="0071BD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1BD"/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1BD"/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1BD"/>
              </a:buClr>
              <a:buSzTx/>
              <a:buFont typeface="Wingdings" pitchFamily="2" charset="2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143" y="214290"/>
            <a:ext cx="6015041" cy="127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039374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2DCE3-66CE-4F2B-A03A-BFC8D47B6FE3}" type="datetimeFigureOut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21/05/2015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201328-48FD-4E8C-A620-B2810F7F75CD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1996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958975"/>
            <a:ext cx="8496944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3717032"/>
            <a:ext cx="8496944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1026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714488"/>
            <a:ext cx="9144000" cy="1588"/>
          </a:xfrm>
          <a:prstGeom prst="line">
            <a:avLst/>
          </a:prstGeom>
          <a:ln w="127000">
            <a:solidFill>
              <a:srgbClr val="007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1" descr="NCRI_Pos_PANTONE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85161" y="5517232"/>
            <a:ext cx="658839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 userDrawn="1"/>
        </p:nvCxnSpPr>
        <p:spPr>
          <a:xfrm>
            <a:off x="323528" y="1844824"/>
            <a:ext cx="8820472" cy="0"/>
          </a:xfrm>
          <a:prstGeom prst="line">
            <a:avLst/>
          </a:prstGeom>
          <a:ln w="127000">
            <a:solidFill>
              <a:srgbClr val="CCE3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ncin-full-logo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292593" y="116632"/>
            <a:ext cx="2743903" cy="14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368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41433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257174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394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8406106" cy="4153664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>
              <a:buClr>
                <a:srgbClr val="0071BD"/>
              </a:buClr>
              <a:buFont typeface="Wingdings" pitchFamily="2" charset="2"/>
              <a:buChar char="§"/>
              <a:defRPr>
                <a:solidFill>
                  <a:srgbClr val="0071BD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1BD"/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1BD"/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1BD"/>
              </a:buClr>
              <a:buSzTx/>
              <a:buFont typeface="Wingdings" pitchFamily="2" charset="2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143" y="214290"/>
            <a:ext cx="6015041" cy="127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64864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2000240"/>
            <a:ext cx="40386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2000240"/>
            <a:ext cx="4032448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143" y="214290"/>
            <a:ext cx="6015041" cy="127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5098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E6E7-A805-41E8-BE55-5095CDA5B6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BBFA-5D5C-4724-A97E-F80230485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65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2000240"/>
            <a:ext cx="4040188" cy="7858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96" y="2928934"/>
            <a:ext cx="4040188" cy="37369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2000240"/>
            <a:ext cx="4041775" cy="7858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2928934"/>
            <a:ext cx="4041775" cy="37369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143" y="214290"/>
            <a:ext cx="6015041" cy="127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951523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2073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9532" y="2132856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71BD"/>
                </a:solidFill>
                <a:latin typeface="Calibri" pitchFamily="34" charset="0"/>
                <a:cs typeface="Arial" charset="0"/>
              </a:rPr>
              <a:t>Promoting efficient and effective data collection throughout the cancer journey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solidFill>
                <a:srgbClr val="0071BD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810262"/>
                </a:solidFill>
                <a:latin typeface="Calibri" pitchFamily="34" charset="0"/>
                <a:cs typeface="Arial" charset="0"/>
              </a:rPr>
              <a:t>Providing a common national repository for cancer datasets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solidFill>
                <a:srgbClr val="0071BD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71BD"/>
                </a:solidFill>
                <a:latin typeface="Calibri" pitchFamily="34" charset="0"/>
                <a:cs typeface="Arial" charset="0"/>
              </a:rPr>
              <a:t>Producing expert analyses, to monitor patterns of cancer care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solidFill>
                <a:srgbClr val="0071BD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810262"/>
                </a:solidFill>
                <a:latin typeface="Calibri" pitchFamily="34" charset="0"/>
                <a:cs typeface="Arial" charset="0"/>
              </a:rPr>
              <a:t>Exploiting information to drive improvements in cancer care and clinical outcomes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solidFill>
                <a:srgbClr val="0071BD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71BD"/>
                </a:solidFill>
                <a:latin typeface="Calibri" pitchFamily="34" charset="0"/>
                <a:cs typeface="Arial" charset="0"/>
              </a:rPr>
              <a:t>Enabling use of cancer information to support audit and research programmes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51520" y="476672"/>
            <a:ext cx="56166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dirty="0">
                <a:solidFill>
                  <a:srgbClr val="0071BD"/>
                </a:solidFill>
                <a:latin typeface="Calibri" pitchFamily="34" charset="0"/>
                <a:cs typeface="Arial" charset="0"/>
              </a:rPr>
              <a:t>NCIN Core Objectives</a:t>
            </a:r>
            <a:endParaRPr lang="en-GB" sz="40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4949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68" y="2093908"/>
            <a:ext cx="5111750" cy="41434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596" y="2093908"/>
            <a:ext cx="3008313" cy="41434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14290"/>
            <a:ext cx="6015041" cy="127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636625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3528" y="2060848"/>
            <a:ext cx="5200648" cy="41434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4128" y="2060848"/>
            <a:ext cx="3214710" cy="25717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6698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0298" y="4653136"/>
            <a:ext cx="43759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b="1" dirty="0">
                <a:solidFill>
                  <a:srgbClr val="0071BD"/>
                </a:solidFill>
                <a:latin typeface="Calibri" pitchFamily="34" charset="0"/>
                <a:cs typeface="Arial" charset="0"/>
              </a:rPr>
              <a:t>www.ncin.org.uk</a:t>
            </a:r>
          </a:p>
        </p:txBody>
      </p:sp>
      <p:pic>
        <p:nvPicPr>
          <p:cNvPr id="9" name="Picture 8" descr="ncin-full-logo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67744" y="1222195"/>
            <a:ext cx="4968552" cy="263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875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2B49-5D9E-4A60-AAD5-B1D2ECFF30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0CD3-ED96-44AC-AE2B-21B2254768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913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2B49-5D9E-4A60-AAD5-B1D2ECFF30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0CD3-ED96-44AC-AE2B-21B2254768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661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2B49-5D9E-4A60-AAD5-B1D2ECFF30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0CD3-ED96-44AC-AE2B-21B2254768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54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2B49-5D9E-4A60-AAD5-B1D2ECFF30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0CD3-ED96-44AC-AE2B-21B2254768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97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CE821-CF57-497D-A4C4-EF847F529A96}" type="datetimeFigureOut">
              <a:rPr lang="en-GB"/>
              <a:pPr>
                <a:defRPr/>
              </a:pPr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E861E-6DB5-4929-83AF-90B1464461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44579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2B49-5D9E-4A60-AAD5-B1D2ECFF30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0CD3-ED96-44AC-AE2B-21B2254768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7993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2B49-5D9E-4A60-AAD5-B1D2ECFF30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0CD3-ED96-44AC-AE2B-21B2254768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642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2B49-5D9E-4A60-AAD5-B1D2ECFF30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0CD3-ED96-44AC-AE2B-21B2254768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480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2B49-5D9E-4A60-AAD5-B1D2ECFF30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0CD3-ED96-44AC-AE2B-21B2254768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2487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2B49-5D9E-4A60-AAD5-B1D2ECFF30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0CD3-ED96-44AC-AE2B-21B2254768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3553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2B49-5D9E-4A60-AAD5-B1D2ECFF30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0CD3-ED96-44AC-AE2B-21B2254768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31191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2B49-5D9E-4A60-AAD5-B1D2ECFF30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0CD3-ED96-44AC-AE2B-21B2254768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0830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points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7FA8D6"/>
                </a:solidFill>
              </a:defRPr>
            </a:lvl1pPr>
          </a:lstStyle>
          <a:p>
            <a:r>
              <a:rPr lang="en-GB" dirty="0" smtClean="0"/>
              <a:t>Section title (60%)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27608" y="6157514"/>
            <a:ext cx="8043082" cy="0"/>
          </a:xfrm>
          <a:prstGeom prst="line">
            <a:avLst/>
          </a:prstGeom>
          <a:ln w="6350">
            <a:solidFill>
              <a:srgbClr val="6768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V="1">
            <a:off x="8471368" y="5833548"/>
            <a:ext cx="205658" cy="323966"/>
          </a:xfrm>
          <a:prstGeom prst="line">
            <a:avLst/>
          </a:prstGeom>
          <a:ln w="6350">
            <a:solidFill>
              <a:srgbClr val="6768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27608" y="1861725"/>
            <a:ext cx="5816811" cy="3870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27608" y="806315"/>
            <a:ext cx="8287428" cy="895586"/>
          </a:xfrm>
        </p:spPr>
        <p:txBody>
          <a:bodyPr/>
          <a:lstStyle>
            <a:lvl1pPr marL="0" indent="0">
              <a:lnSpc>
                <a:spcPts val="3155"/>
              </a:lnSpc>
              <a:buNone/>
              <a:defRPr sz="3200">
                <a:solidFill>
                  <a:schemeClr val="tx2"/>
                </a:solidFill>
              </a:defRPr>
            </a:lvl1pPr>
            <a:lvl2pPr marL="0" indent="0">
              <a:lnSpc>
                <a:spcPts val="3155"/>
              </a:lnSpc>
              <a:buNone/>
              <a:defRPr sz="3200">
                <a:solidFill>
                  <a:srgbClr val="006AB0"/>
                </a:solidFill>
              </a:defRPr>
            </a:lvl2pPr>
            <a:lvl3pPr marL="0" indent="0">
              <a:lnSpc>
                <a:spcPts val="3155"/>
              </a:lnSpc>
              <a:buNone/>
              <a:defRPr sz="3200">
                <a:solidFill>
                  <a:srgbClr val="006AB0"/>
                </a:solidFill>
              </a:defRPr>
            </a:lvl3pPr>
            <a:lvl4pPr marL="0" indent="0">
              <a:lnSpc>
                <a:spcPts val="3155"/>
              </a:lnSpc>
              <a:buNone/>
              <a:defRPr sz="3200">
                <a:solidFill>
                  <a:srgbClr val="006AB0"/>
                </a:solidFill>
              </a:defRPr>
            </a:lvl4pPr>
            <a:lvl5pPr marL="0" indent="0">
              <a:lnSpc>
                <a:spcPts val="3155"/>
              </a:lnSpc>
              <a:buNone/>
              <a:defRPr sz="3200">
                <a:solidFill>
                  <a:srgbClr val="006AB0"/>
                </a:solidFill>
              </a:defRPr>
            </a:lvl5pPr>
          </a:lstStyle>
          <a:p>
            <a:r>
              <a:rPr lang="en-GB" dirty="0" smtClean="0"/>
              <a:t>Single column bullet slide title</a:t>
            </a:r>
            <a:endParaRPr lang="en-GB" dirty="0"/>
          </a:p>
        </p:txBody>
      </p:sp>
      <p:pic>
        <p:nvPicPr>
          <p:cNvPr id="8" name="Picture 2" descr="\\HVNLYSVR02\Creative Active Data\WIP\BMJ\Hxxxx BMJ Brand development project\Hxxxx BMJ Brand Development Concept\BMJ_Guidelines_V1\Links\Backgrounds\BMJ_Logo_Blue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3398" y="6127277"/>
            <a:ext cx="904083" cy="616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69038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8D264-A2F5-40DC-8752-FFB4BA77481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508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1B401-E66D-44E2-BA5B-5BAEA862C74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99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BEB66-D07A-45FD-8F2C-1A8F0949CA22}" type="datetimeFigureOut">
              <a:rPr lang="en-GB"/>
              <a:pPr>
                <a:defRPr/>
              </a:pPr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B660F-910B-4D2A-A30D-1BA69C4CB0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34157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1771A-E8F9-4749-91C0-62911198639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7331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1A379-337A-4658-8325-40A1868A382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4224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4990E-5AAD-450C-921F-E232765C11D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7571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C2B07-6A81-445B-A180-F6B6097010B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8587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48F9D-D020-4C56-BDA2-11886D8C0C7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350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554A8-5446-4BA1-BBA9-C126294162E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2954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18CA3-EE12-4584-8492-FE2D4676C01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4560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1A8DD-A286-4643-82F5-B7879B86768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3850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913D1-8727-47BC-8F65-BF197905CE9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716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5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3F3A3-8AF9-42CA-ADE2-C72334B42498}" type="datetimeFigureOut">
              <a:rPr lang="en-GB"/>
              <a:pPr>
                <a:defRPr/>
              </a:pPr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8D19C-0544-4D39-80EE-3C6445B94C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9210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725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6410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3165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518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9113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3012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9953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1070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8017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54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13976-DC79-4FB1-B5B3-9606B03487FC}" type="datetimeFigureOut">
              <a:rPr lang="en-GB"/>
              <a:pPr>
                <a:defRPr/>
              </a:pPr>
              <a:t>21/05/2015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7A814-E578-4412-81F3-BD826DFA6D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5109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0" y="1556792"/>
            <a:ext cx="8228920" cy="5059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7846640" cy="1442591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573016"/>
            <a:ext cx="7848872" cy="1152128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8052" y="5301208"/>
            <a:ext cx="2133600" cy="653157"/>
          </a:xfrm>
        </p:spPr>
        <p:txBody>
          <a:bodyPr anchor="t"/>
          <a:lstStyle>
            <a:lvl1pPr algn="r">
              <a:defRPr sz="1750" b="1">
                <a:solidFill>
                  <a:srgbClr val="FFFFFF"/>
                </a:solidFill>
              </a:defRPr>
            </a:lvl1pPr>
          </a:lstStyle>
          <a:p>
            <a:fld id="{690523BE-DE33-42B7-8351-506F429A72E0}" type="datetimeFigureOut">
              <a:rPr lang="en-GB" smtClean="0"/>
              <a:pPr/>
              <a:t>21/05/2015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5300663"/>
            <a:ext cx="5040312" cy="720725"/>
          </a:xfrm>
        </p:spPr>
        <p:txBody>
          <a:bodyPr>
            <a:normAutofit/>
          </a:bodyPr>
          <a:lstStyle>
            <a:lvl1pPr marL="0" indent="0">
              <a:buNone/>
              <a:defRPr sz="1750" b="1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1" y="324000"/>
            <a:ext cx="3047443" cy="76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6654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89036-7103-4532-AAFB-7F4DD8D02991}" type="slidenum">
              <a:rPr lang="en-GB">
                <a:solidFill>
                  <a:srgbClr val="00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2209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FE02D-FE9B-4E38-80AB-937D96B39991}" type="slidenum">
              <a:rPr lang="en-GB">
                <a:solidFill>
                  <a:srgbClr val="00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0680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D814E-17BA-4CF9-843E-570951C64E1E}" type="slidenum">
              <a:rPr lang="en-GB">
                <a:solidFill>
                  <a:srgbClr val="00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5200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F2C9E-FC04-4D8F-A77B-7E6CC11B726B}" type="slidenum">
              <a:rPr lang="en-GB">
                <a:solidFill>
                  <a:srgbClr val="00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859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EE562-9628-48D7-9FBA-08DD5224197B}" type="slidenum">
              <a:rPr lang="en-GB">
                <a:solidFill>
                  <a:srgbClr val="00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902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39A2C-7B86-45A9-9380-54A6F31FE34D}" type="slidenum">
              <a:rPr lang="en-GB">
                <a:solidFill>
                  <a:srgbClr val="00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6253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3F324-06E3-4E0C-923B-8D21DE5CDD3D}" type="slidenum">
              <a:rPr lang="en-GB">
                <a:solidFill>
                  <a:srgbClr val="00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2150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718F2-4F60-4D21-B529-10F5D376E4F4}" type="slidenum">
              <a:rPr lang="en-GB">
                <a:solidFill>
                  <a:srgbClr val="00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4393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69CFE-9ED3-4087-9062-EE73CE52BFFE}" type="slidenum">
              <a:rPr lang="en-GB">
                <a:solidFill>
                  <a:srgbClr val="00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50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B3A34-9D23-4952-A249-B17528D360E4}" type="datetimeFigureOut">
              <a:rPr lang="en-GB"/>
              <a:pPr>
                <a:defRPr/>
              </a:pPr>
              <a:t>21/05/2015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5BD9E-0C64-46A2-ADB9-B828F2D4B3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33528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2D2A1-69BE-4531-87F1-98EFD8BB8536}" type="slidenum">
              <a:rPr lang="en-GB">
                <a:solidFill>
                  <a:srgbClr val="00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1131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77D72-34DA-4800-8EAE-BE89ECFF7D87}" type="slidenum">
              <a:rPr lang="en-GB">
                <a:solidFill>
                  <a:srgbClr val="00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6455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89036-7103-4532-AAFB-7F4DD8D02991}" type="slidenum">
              <a:rPr lang="en-GB">
                <a:solidFill>
                  <a:srgbClr val="00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77823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FE02D-FE9B-4E38-80AB-937D96B39991}" type="slidenum">
              <a:rPr lang="en-GB">
                <a:solidFill>
                  <a:srgbClr val="00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2868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D814E-17BA-4CF9-843E-570951C64E1E}" type="slidenum">
              <a:rPr lang="en-GB">
                <a:solidFill>
                  <a:srgbClr val="00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2279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F2C9E-FC04-4D8F-A77B-7E6CC11B726B}" type="slidenum">
              <a:rPr lang="en-GB">
                <a:solidFill>
                  <a:srgbClr val="00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8867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EE562-9628-48D7-9FBA-08DD5224197B}" type="slidenum">
              <a:rPr lang="en-GB">
                <a:solidFill>
                  <a:srgbClr val="00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876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39A2C-7B86-45A9-9380-54A6F31FE34D}" type="slidenum">
              <a:rPr lang="en-GB">
                <a:solidFill>
                  <a:srgbClr val="00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241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3F324-06E3-4E0C-923B-8D21DE5CDD3D}" type="slidenum">
              <a:rPr lang="en-GB">
                <a:solidFill>
                  <a:srgbClr val="00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2617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718F2-4F60-4D21-B529-10F5D376E4F4}" type="slidenum">
              <a:rPr lang="en-GB">
                <a:solidFill>
                  <a:srgbClr val="00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53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90D2-5CAE-4D02-8ECE-DCB1159BAFD9}" type="datetimeFigureOut">
              <a:rPr lang="en-GB"/>
              <a:pPr>
                <a:defRPr/>
              </a:pPr>
              <a:t>21/05/2015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87131-A215-4E25-9BA0-872E749455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2397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69CFE-9ED3-4087-9062-EE73CE52BFFE}" type="slidenum">
              <a:rPr lang="en-GB">
                <a:solidFill>
                  <a:srgbClr val="00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6225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2D2A1-69BE-4531-87F1-98EFD8BB8536}" type="slidenum">
              <a:rPr lang="en-GB">
                <a:solidFill>
                  <a:srgbClr val="00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1473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77D72-34DA-4800-8EAE-BE89ECFF7D87}" type="slidenum">
              <a:rPr lang="en-GB">
                <a:solidFill>
                  <a:srgbClr val="00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96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E925E-3483-4946-B7AC-BD5BA7A4847F}" type="datetimeFigureOut">
              <a:rPr lang="en-GB"/>
              <a:pPr>
                <a:defRPr/>
              </a:pPr>
              <a:t>21/05/2015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63A63-D2E7-481F-BE81-D0D4E891BB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902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4DF25-1604-402A-8DD3-24479BE5EF01}" type="datetimeFigureOut">
              <a:rPr lang="en-GB"/>
              <a:pPr>
                <a:defRPr/>
              </a:pPr>
              <a:t>21/05/2015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397CC-8EA0-4F15-85AF-6CB081301E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93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E6E7-A805-41E8-BE55-5095CDA5B6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BBFA-5D5C-4724-A97E-F80230485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99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10442-0AC1-4766-9642-EE35A71552E7}" type="datetimeFigureOut">
              <a:rPr lang="en-GB"/>
              <a:pPr>
                <a:defRPr/>
              </a:pPr>
              <a:t>21/05/2015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F9327-F722-4AE1-A209-ECFC19A3F7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278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6E4C4-222D-4568-8477-595941AF5F83}" type="datetimeFigureOut">
              <a:rPr lang="en-GB"/>
              <a:pPr>
                <a:defRPr/>
              </a:pPr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0BF29-4400-49FA-A83B-B71888E537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38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7217E-37B8-46A3-A1A6-DB4250B23159}" type="datetimeFigureOut">
              <a:rPr lang="en-GB"/>
              <a:pPr>
                <a:defRPr/>
              </a:pPr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3F977-D016-4C60-80DA-1A6E73A87C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35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0" y="1556792"/>
            <a:ext cx="8228920" cy="5059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7846640" cy="1442591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573016"/>
            <a:ext cx="7848872" cy="1152128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8052" y="5301208"/>
            <a:ext cx="2133600" cy="653157"/>
          </a:xfrm>
        </p:spPr>
        <p:txBody>
          <a:bodyPr anchor="t"/>
          <a:lstStyle>
            <a:lvl1pPr algn="r">
              <a:defRPr sz="1750" b="1">
                <a:solidFill>
                  <a:srgbClr val="FFFFFF"/>
                </a:solidFill>
              </a:defRPr>
            </a:lvl1pPr>
          </a:lstStyle>
          <a:p>
            <a:fld id="{690523BE-DE33-42B7-8351-506F429A72E0}" type="datetimeFigureOut">
              <a:rPr lang="en-GB" smtClean="0"/>
              <a:pPr/>
              <a:t>21/05/2015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5300663"/>
            <a:ext cx="5040312" cy="720725"/>
          </a:xfrm>
        </p:spPr>
        <p:txBody>
          <a:bodyPr>
            <a:normAutofit/>
          </a:bodyPr>
          <a:lstStyle>
            <a:lvl1pPr marL="0" indent="0">
              <a:buNone/>
              <a:defRPr sz="1750" b="1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1" y="324000"/>
            <a:ext cx="3047443" cy="76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97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2" y="980728"/>
            <a:ext cx="8235016" cy="5729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 anchor="t">
            <a:normAutofit/>
          </a:bodyPr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150"/>
            </a:lvl1pPr>
            <a:lvl3pPr>
              <a:defRPr sz="2450"/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21/05/2015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16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2" y="980728"/>
            <a:ext cx="8235016" cy="5729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 anchor="t">
            <a:normAutofit/>
          </a:bodyPr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90611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90611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21/05/2015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58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21/05/2015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988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21/05/2015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6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21/05/2015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76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21/05/2015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E6E7-A805-41E8-BE55-5095CDA5B6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BBFA-5D5C-4724-A97E-F80230485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25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21/05/2015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7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21/05/2015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74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772816"/>
            <a:ext cx="9144000" cy="508518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28800"/>
            <a:ext cx="9144000" cy="1440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70"/>
            <a:ext cx="7633648" cy="2084543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5445224"/>
            <a:ext cx="7633648" cy="91440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8" name="Picture 7" descr="PHE_3268_SML_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2812"/>
            <a:ext cx="1440000" cy="89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73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72"/>
          </a:xfrm>
        </p:spPr>
        <p:txBody>
          <a:bodyPr lIns="0" tIns="0" rIns="0" bIns="0" anchor="t" anchorCtr="0">
            <a:normAutofit/>
          </a:bodyPr>
          <a:lstStyle>
            <a:lvl1pPr>
              <a:defRPr sz="40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88005"/>
            <a:ext cx="8028000" cy="4064455"/>
          </a:xfrm>
        </p:spPr>
        <p:txBody>
          <a:bodyPr lIns="0" tIns="0" rIns="0" bIns="0"/>
          <a:lstStyle>
            <a:lvl1pPr>
              <a:spcBef>
                <a:spcPts val="120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D5D75CB-FC3A-4D72-A203-01BDF09B9AB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 descr="PHE_3268_SML_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70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67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lIns="0" tIns="0" rIns="0" bIns="0" anchor="t" anchorCtr="0">
            <a:normAutofit/>
          </a:bodyPr>
          <a:lstStyle>
            <a:lvl1pPr>
              <a:defRPr sz="40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628000"/>
            <a:ext cx="8028000" cy="3537304"/>
          </a:xfrm>
        </p:spPr>
        <p:txBody>
          <a:bodyPr lIns="0" tIns="0" rIns="0" bIns="0"/>
          <a:lstStyle>
            <a:lvl1pPr>
              <a:spcBef>
                <a:spcPts val="1200"/>
              </a:spcBef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D5D75CB-FC3A-4D72-A203-01BDF09B9AB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7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 descr="PHE_3268_SML_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70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18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1 line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00"/>
          </a:xfrm>
        </p:spPr>
        <p:txBody>
          <a:bodyPr lIns="0" tIns="0" rIns="0" bIns="0"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088000"/>
            <a:ext cx="3924000" cy="4068000"/>
          </a:xfrm>
        </p:spPr>
        <p:txBody>
          <a:bodyPr lIns="0" tIns="0" rIns="0" bIns="0"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3" y="2088000"/>
            <a:ext cx="3924000" cy="4068000"/>
          </a:xfrm>
        </p:spPr>
        <p:txBody>
          <a:bodyPr lIns="0" tIns="0" rIns="0" bIns="0"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D5D75CB-FC3A-4D72-A203-01BDF09B9AB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7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 descr="PHE_3268_SML_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70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75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2 lines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lIns="0" tIns="0" rIns="0" bIns="0"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628000"/>
            <a:ext cx="3924000" cy="3564000"/>
          </a:xfrm>
        </p:spPr>
        <p:txBody>
          <a:bodyPr lIns="0" tIns="0" rIns="0" bIns="0"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3" y="2628000"/>
            <a:ext cx="3924000" cy="3564000"/>
          </a:xfrm>
        </p:spPr>
        <p:txBody>
          <a:bodyPr lIns="0" tIns="0" rIns="0" bIns="0"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D5D75CB-FC3A-4D72-A203-01BDF09B9AB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7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 descr="PHE_3268_SML_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70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990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 lIns="0" tIns="0" rIns="0" bIns="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D5D75CB-FC3A-4D72-A203-01BDF09B9AB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 descr="PHE_3268_SML_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70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628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3077896" cy="670396"/>
          </a:xfrm>
        </p:spPr>
        <p:txBody>
          <a:bodyPr anchor="t" anchorCtr="0">
            <a:normAutofit/>
          </a:bodyPr>
          <a:lstStyle>
            <a:lvl1pPr algn="l">
              <a:defRPr sz="1800" b="0" i="0" spc="0" baseline="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68001"/>
            <a:ext cx="4799138" cy="4788000"/>
          </a:xfrm>
        </p:spPr>
        <p:txBody>
          <a:bodyPr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0" y="2132856"/>
            <a:ext cx="3077896" cy="403244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D5D75CB-FC3A-4D72-A203-01BDF09B9AB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 descr="PHE_3268_SML_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70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64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772816"/>
            <a:ext cx="9144000" cy="508518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628800"/>
            <a:ext cx="9144000" cy="1440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800000"/>
            <a:ext cx="8028000" cy="4377600"/>
          </a:xfrm>
        </p:spPr>
        <p:txBody>
          <a:bodyPr lIns="0" tIns="0" rIns="0" bIns="0" anchor="t" anchorCtr="0"/>
          <a:lstStyle>
            <a:lvl1pPr marL="0" indent="0">
              <a:buNone/>
              <a:defRPr sz="3600" b="0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noFill/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D5D75CB-FC3A-4D72-A203-01BDF09B9AB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PHE_3268_SML_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70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8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E6E7-A805-41E8-BE55-5095CDA5B6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BBFA-5D5C-4724-A97E-F80230485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315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D5D75CB-FC3A-4D72-A203-01BDF09B9AB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4"/>
            <a:ext cx="9144000" cy="63087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015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35" y="2132856"/>
            <a:ext cx="8406106" cy="4153664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>
              <a:buClr>
                <a:srgbClr val="0071BD"/>
              </a:buClr>
              <a:buFont typeface="Wingdings" pitchFamily="2" charset="2"/>
              <a:buChar char="§"/>
              <a:defRPr>
                <a:solidFill>
                  <a:srgbClr val="0071BD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1BD"/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1BD"/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1BD"/>
              </a:buClr>
              <a:buSzTx/>
              <a:buFont typeface="Wingdings" pitchFamily="2" charset="2"/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150" y="214290"/>
            <a:ext cx="6015041" cy="127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72562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773238"/>
            <a:ext cx="9144000" cy="5084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628775"/>
            <a:ext cx="9144000" cy="144463"/>
          </a:xfrm>
          <a:prstGeom prst="rect">
            <a:avLst/>
          </a:prstGeom>
          <a:solidFill>
            <a:srgbClr val="00AE9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ea typeface="ヒラギノ角ゴ Pro W3" pitchFamily="84" charset="-128"/>
            </a:endParaRPr>
          </a:p>
        </p:txBody>
      </p:sp>
      <p:pic>
        <p:nvPicPr>
          <p:cNvPr id="6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56"/>
            <a:ext cx="7633648" cy="208454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6021288"/>
            <a:ext cx="7633648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76242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88000"/>
            <a:ext cx="8028000" cy="4064455"/>
          </a:xfrm>
        </p:spPr>
        <p:txBody>
          <a:bodyPr/>
          <a:lstStyle>
            <a:lvl1pPr>
              <a:spcBef>
                <a:spcPts val="120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2565FA6D-D4C8-4C4C-AC4B-3269734D34D8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15830928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628000"/>
            <a:ext cx="8028000" cy="3537304"/>
          </a:xfrm>
        </p:spPr>
        <p:txBody>
          <a:bodyPr/>
          <a:lstStyle>
            <a:lvl1pPr>
              <a:spcBef>
                <a:spcPts val="1200"/>
              </a:spcBef>
              <a:defRPr>
                <a:solidFill>
                  <a:srgbClr val="00AE9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F71B5A3E-AB5C-4394-BB97-07D04CB99A29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Presentation title - edit in Header and Footer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362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1 line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088000"/>
            <a:ext cx="3924000" cy="4068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088000"/>
            <a:ext cx="3924000" cy="4068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BAADB3B0-2D09-4AA3-A340-09780B82849B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Presentation title - edit in Header and Footer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738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2 lines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628000"/>
            <a:ext cx="3924000" cy="3564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628000"/>
            <a:ext cx="3924000" cy="3564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55FD54BE-53AE-43A8-A8D2-A8E4EFCA2A6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Presentation title - edit in Header and Footer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90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3C92E8B8-980F-4FD9-89A2-235B13F5AFD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Presentation title - edit in Header and Footer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912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3077896" cy="670396"/>
          </a:xfrm>
        </p:spPr>
        <p:txBody>
          <a:bodyPr anchor="t" anchorCtr="0"/>
          <a:lstStyle>
            <a:lvl1pPr algn="l">
              <a:defRPr sz="1800" b="0" i="0" spc="0"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68001"/>
            <a:ext cx="4799138" cy="4788000"/>
          </a:xfrm>
        </p:spPr>
        <p:txBody>
          <a:bodyPr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4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0" y="2132856"/>
            <a:ext cx="3077896" cy="403244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D02A3ABA-32EC-4D50-B075-F06DC786BAF9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Presentation title - edit in Header and Footer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642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773238"/>
            <a:ext cx="9144000" cy="5084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628775"/>
            <a:ext cx="9144000" cy="1444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9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800000"/>
            <a:ext cx="8028000" cy="4377600"/>
          </a:xfrm>
        </p:spPr>
        <p:txBody>
          <a:bodyPr/>
          <a:lstStyle>
            <a:lvl1pPr marL="0" indent="0">
              <a:buNone/>
              <a:defRPr sz="3600" b="0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34F5B560-165B-4748-8F10-4294154EB5E9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362968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E6E7-A805-41E8-BE55-5095CDA5B6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BBFA-5D5C-4724-A97E-F80230485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498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08725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EB4B846C-37E1-4198-8614-DFE920AB1F0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Presentation title - edit in Header and Footer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325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584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839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549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442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684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051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348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580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3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E6E7-A805-41E8-BE55-5095CDA5B6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BBFA-5D5C-4724-A97E-F80230485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00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679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337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CP_Powerpoint backgrounds-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676400"/>
            <a:ext cx="6400800" cy="1676400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1905000"/>
          </a:xfrm>
        </p:spPr>
        <p:txBody>
          <a:bodyPr/>
          <a:lstStyle>
            <a:lvl1pPr marL="0" indent="0">
              <a:lnSpc>
                <a:spcPct val="60000"/>
              </a:lnSpc>
              <a:defRPr sz="4800">
                <a:solidFill>
                  <a:srgbClr val="00C3F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5105400"/>
            <a:ext cx="3200400" cy="609600"/>
          </a:xfrm>
        </p:spPr>
        <p:txBody>
          <a:bodyPr/>
          <a:lstStyle>
            <a:lvl1pPr>
              <a:lnSpc>
                <a:spcPct val="90000"/>
              </a:lnSpc>
              <a:defRPr sz="2000">
                <a:solidFill>
                  <a:srgbClr val="FCFCFC"/>
                </a:solidFill>
              </a:defRPr>
            </a:lvl1pPr>
          </a:lstStyle>
          <a:p>
            <a:pPr>
              <a:defRPr/>
            </a:pPr>
            <a:r>
              <a:rPr lang="en-US"/>
              <a:t>Date (edit on Title Master)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371600" y="4419600"/>
            <a:ext cx="3124200" cy="76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1800" b="1">
                <a:solidFill>
                  <a:srgbClr val="00C3FF"/>
                </a:solidFill>
                <a:latin typeface="+mn-lt"/>
                <a:ea typeface="ＭＳ Ｐゴシック" pitchFamily="-48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CFCFC"/>
                </a:solidFill>
              </a:rPr>
              <a:t>Author (edit on Title Master)</a:t>
            </a:r>
            <a:endParaRPr lang="en-US" b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0"/>
              <a:t>Author’s </a:t>
            </a:r>
            <a:r>
              <a:rPr lang="en-US" sz="2000" b="0"/>
              <a:t>title/origin</a:t>
            </a:r>
            <a:endParaRPr lang="en-US" sz="1400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618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8D9DD-718A-4A90-82CC-13EF9DF8E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990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47317-C439-4218-8CFE-6728A514CE3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131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240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92384-1104-47DF-9457-8E35142989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293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869BE-462D-46C7-9ECB-9C28D8C5CD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985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5E8BA-573B-4406-A36A-93DE063A98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489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E2404-61E9-4324-815B-4411624321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639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06558-B3E2-4A1A-A973-7D5DA047DC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2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E6E7-A805-41E8-BE55-5095CDA5B6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BBFA-5D5C-4724-A97E-F80230485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907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FA3D3-4DF2-4F2E-98CA-875AED69ED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36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EDCBF-2C2D-4F88-B84F-925C627768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626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19050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626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D7C0F-38C2-48EF-A580-0303F49B9C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023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33EA-F0F1-4FFD-A2FE-C991805205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5B6-DEF1-4C39-ADFA-997403708C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605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33EA-F0F1-4FFD-A2FE-C991805205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5B6-DEF1-4C39-ADFA-997403708C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551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33EA-F0F1-4FFD-A2FE-C991805205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5B6-DEF1-4C39-ADFA-997403708C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674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33EA-F0F1-4FFD-A2FE-C991805205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5B6-DEF1-4C39-ADFA-997403708C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263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33EA-F0F1-4FFD-A2FE-C991805205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5B6-DEF1-4C39-ADFA-997403708C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065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33EA-F0F1-4FFD-A2FE-C991805205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5B6-DEF1-4C39-ADFA-997403708C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627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33EA-F0F1-4FFD-A2FE-C991805205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5B6-DEF1-4C39-ADFA-997403708C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6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E6E7-A805-41E8-BE55-5095CDA5B6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BBFA-5D5C-4724-A97E-F80230485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136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33EA-F0F1-4FFD-A2FE-C991805205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5B6-DEF1-4C39-ADFA-997403708C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635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33EA-F0F1-4FFD-A2FE-C991805205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5B6-DEF1-4C39-ADFA-997403708C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631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33EA-F0F1-4FFD-A2FE-C991805205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5B6-DEF1-4C39-ADFA-997403708C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661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33EA-F0F1-4FFD-A2FE-C991805205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55B6-DEF1-4C39-ADFA-997403708C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195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2098CD2-AF55-49E5-AC0D-08C1E0307FA8}" type="datetimeFigureOut">
              <a:rPr lang="en-GB"/>
              <a:pPr>
                <a:defRPr/>
              </a:pPr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BDEC8CC-3274-4E11-94F3-4196CBDACD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67746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18621B3-88C8-455C-B3A4-439C90A103B0}" type="datetimeFigureOut">
              <a:rPr lang="en-GB"/>
              <a:pPr>
                <a:defRPr/>
              </a:pPr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2BDB0F2-9548-40C7-BC65-506BFB7031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170139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338B90F-8896-4485-AF40-76829F8319CC}" type="datetimeFigureOut">
              <a:rPr lang="en-GB"/>
              <a:pPr>
                <a:defRPr/>
              </a:pPr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207F5D0-99F7-44B9-B638-2744C55B87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803259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B9A1144-F1CC-41EF-9C3D-13CCAD1B8CAE}" type="datetimeFigureOut">
              <a:rPr lang="en-GB"/>
              <a:pPr>
                <a:defRPr/>
              </a:pPr>
              <a:t>21/05/2015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C84A90B-09E4-4E77-A906-FBFCCE06F7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104787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C2418F8-B1AE-4624-9379-F021E1E17275}" type="datetimeFigureOut">
              <a:rPr lang="en-GB"/>
              <a:pPr>
                <a:defRPr/>
              </a:pPr>
              <a:t>21/05/2015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00E2E20-0EC9-41DA-BDD4-26E7A274BD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032446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1F0AEB4-ED59-4328-BE01-150A1DB9C1E6}" type="datetimeFigureOut">
              <a:rPr lang="en-GB"/>
              <a:pPr>
                <a:defRPr/>
              </a:pPr>
              <a:t>21/05/2015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D39D66F-F9C4-4A9A-9A97-0D674927A7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3573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E6E7-A805-41E8-BE55-5095CDA5B6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BBFA-5D5C-4724-A97E-F80230485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500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C7E7D6F-5AAA-410E-BBE0-09996E47EE96}" type="datetimeFigureOut">
              <a:rPr lang="en-GB"/>
              <a:pPr>
                <a:defRPr/>
              </a:pPr>
              <a:t>21/05/2015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B7A134D-1C38-4865-97E6-17702E970B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868573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5FCF8E7-52F2-472B-A1A7-CA06FF7747E8}" type="datetimeFigureOut">
              <a:rPr lang="en-GB"/>
              <a:pPr>
                <a:defRPr/>
              </a:pPr>
              <a:t>21/05/2015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506E588-E67F-459A-9518-3422AB0883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711110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086C810-E298-459A-BC18-17F607056F64}" type="datetimeFigureOut">
              <a:rPr lang="en-GB"/>
              <a:pPr>
                <a:defRPr/>
              </a:pPr>
              <a:t>21/05/2015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767A369-6457-44E2-BB0F-0848E7599B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297011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EF1F82D-29D2-4E74-A431-E55F8C1EF8B5}" type="datetimeFigureOut">
              <a:rPr lang="en-GB"/>
              <a:pPr>
                <a:defRPr/>
              </a:pPr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F950BB0-2FB1-4C07-993D-20A7EB420B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206562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ACB6388-9B68-4B8E-8743-7B46ECC28443}" type="datetimeFigureOut">
              <a:rPr lang="en-GB"/>
              <a:pPr>
                <a:defRPr/>
              </a:pPr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D567B6B-B839-4268-AA09-4B06CBA61B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16823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73063"/>
            <a:ext cx="14398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56"/>
            <a:ext cx="7633648" cy="208454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5949280"/>
            <a:ext cx="7633648" cy="41034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4145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88000"/>
            <a:ext cx="8028000" cy="4064455"/>
          </a:xfrm>
        </p:spPr>
        <p:txBody>
          <a:bodyPr/>
          <a:lstStyle>
            <a:lvl1pPr>
              <a:spcBef>
                <a:spcPts val="120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>
                <a:solidFill>
                  <a:srgbClr val="98002E"/>
                </a:solidFill>
              </a:rPr>
              <a:t>  </a:t>
            </a:r>
            <a:fld id="{11CAC823-C914-47A8-B1E8-ECC3F565C632}" type="slidenum">
              <a:rPr lang="en-US" smtClean="0">
                <a:solidFill>
                  <a:srgbClr val="98002E"/>
                </a:solidFill>
              </a:rPr>
              <a:pPr/>
              <a:t>‹#›</a:t>
            </a:fld>
            <a:endParaRPr lang="en-US" dirty="0">
              <a:solidFill>
                <a:srgbClr val="9800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 dirty="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srgbClr val="98002E"/>
                </a:solidFill>
              </a:rPr>
              <a:t>Frequency and characterisation of outpatient attendances before and after cancer diagnosis</a:t>
            </a:r>
            <a:endParaRPr lang="en-US">
              <a:solidFill>
                <a:srgbClr val="980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03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628000"/>
            <a:ext cx="8028000" cy="3537304"/>
          </a:xfrm>
        </p:spPr>
        <p:txBody>
          <a:bodyPr/>
          <a:lstStyle>
            <a:lvl1pPr>
              <a:spcBef>
                <a:spcPts val="120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>
                <a:solidFill>
                  <a:srgbClr val="98002E"/>
                </a:solidFill>
              </a:rPr>
              <a:t>  </a:t>
            </a:r>
            <a:fld id="{403C1E88-2C31-43C5-B9E7-CBF05C92C52B}" type="slidenum">
              <a:rPr lang="en-US" smtClean="0">
                <a:solidFill>
                  <a:srgbClr val="98002E"/>
                </a:solidFill>
              </a:rPr>
              <a:pPr/>
              <a:t>‹#›</a:t>
            </a:fld>
            <a:endParaRPr lang="en-US" dirty="0">
              <a:solidFill>
                <a:srgbClr val="9800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 dirty="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srgbClr val="98002E"/>
                </a:solidFill>
              </a:rPr>
              <a:t>Frequency and characterisation of outpatient attendances before and after cancer diagnosis</a:t>
            </a:r>
            <a:endParaRPr lang="en-US">
              <a:solidFill>
                <a:srgbClr val="980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592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1 line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00"/>
          </a:xfrm>
        </p:spPr>
        <p:txBody>
          <a:bodyPr anchor="t" anchorCtr="0"/>
          <a:lstStyle>
            <a:lvl1pPr>
              <a:defRPr>
                <a:solidFill>
                  <a:srgbClr val="00AE9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088000"/>
            <a:ext cx="3924000" cy="4068000"/>
          </a:xfrm>
        </p:spPr>
        <p:txBody>
          <a:bodyPr/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088000"/>
            <a:ext cx="3924000" cy="4068000"/>
          </a:xfrm>
        </p:spPr>
        <p:txBody>
          <a:bodyPr/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>
                <a:solidFill>
                  <a:srgbClr val="98002E"/>
                </a:solidFill>
              </a:rPr>
              <a:t>  </a:t>
            </a:r>
            <a:fld id="{63D93230-3319-439A-A5B3-B0FBD814CA4C}" type="slidenum">
              <a:rPr lang="en-US" smtClean="0">
                <a:solidFill>
                  <a:srgbClr val="98002E"/>
                </a:solidFill>
              </a:rPr>
              <a:pPr/>
              <a:t>‹#›</a:t>
            </a:fld>
            <a:endParaRPr lang="en-US" dirty="0">
              <a:solidFill>
                <a:srgbClr val="98002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 dirty="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srgbClr val="98002E"/>
                </a:solidFill>
              </a:rPr>
              <a:t>Frequency and characterisation of outpatient attendances before and after cancer diagnosis</a:t>
            </a:r>
            <a:endParaRPr lang="en-US">
              <a:solidFill>
                <a:srgbClr val="980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156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2 lines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628000"/>
            <a:ext cx="3924000" cy="3564000"/>
          </a:xfrm>
        </p:spPr>
        <p:txBody>
          <a:bodyPr/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628000"/>
            <a:ext cx="3924000" cy="3564000"/>
          </a:xfrm>
        </p:spPr>
        <p:txBody>
          <a:bodyPr/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>
                <a:solidFill>
                  <a:srgbClr val="98002E"/>
                </a:solidFill>
              </a:rPr>
              <a:t>  </a:t>
            </a:r>
            <a:fld id="{767B9C8E-9AAD-40C5-A1F4-CEA22543310E}" type="slidenum">
              <a:rPr lang="en-US" smtClean="0">
                <a:solidFill>
                  <a:srgbClr val="98002E"/>
                </a:solidFill>
              </a:rPr>
              <a:pPr/>
              <a:t>‹#›</a:t>
            </a:fld>
            <a:endParaRPr lang="en-US" dirty="0">
              <a:solidFill>
                <a:srgbClr val="98002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 dirty="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srgbClr val="98002E"/>
                </a:solidFill>
              </a:rPr>
              <a:t>Frequency and characterisation of outpatient attendances before and after cancer diagnosis</a:t>
            </a:r>
            <a:endParaRPr lang="en-US">
              <a:solidFill>
                <a:srgbClr val="980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1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DE6E7-A805-41E8-BE55-5095CDA5B6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1BBFA-5D5C-4724-A97E-F80230485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2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2184E3F7-0A6D-402E-9A10-86793C1DC96E}" type="slidenum">
              <a:rPr lang="en-US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7704137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prstClr val="white"/>
                </a:solidFill>
              </a:rPr>
              <a:t>Frequency and characterisation of outpatient attendances before and after cancer diagnosis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7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buFont typeface="Arial" pitchFamily="84" charset="0"/>
        <a:defRPr kern="120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algn="l" rtl="0" fontAlgn="base">
        <a:spcBef>
          <a:spcPts val="600"/>
        </a:spcBef>
        <a:spcAft>
          <a:spcPct val="0"/>
        </a:spcAft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fontAlgn="base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898525" indent="-287338" algn="l" rtl="0" fontAlgn="base">
        <a:spcBef>
          <a:spcPts val="600"/>
        </a:spcBef>
        <a:spcAft>
          <a:spcPct val="0"/>
        </a:spcAft>
        <a:buFont typeface="Arial" pitchFamily="84" charset="0"/>
        <a:buChar char="–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431925" indent="-263525" algn="l" rtl="0" fontAlgn="base">
        <a:spcBef>
          <a:spcPct val="20000"/>
        </a:spcBef>
        <a:spcAft>
          <a:spcPct val="0"/>
        </a:spcAft>
        <a:buFontTx/>
        <a:buNone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14290"/>
            <a:ext cx="5688632" cy="127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2071678"/>
            <a:ext cx="842493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714488"/>
            <a:ext cx="9144000" cy="1588"/>
          </a:xfrm>
          <a:prstGeom prst="line">
            <a:avLst/>
          </a:prstGeom>
          <a:ln w="127000">
            <a:solidFill>
              <a:srgbClr val="007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3528" y="1844824"/>
            <a:ext cx="8820472" cy="0"/>
          </a:xfrm>
          <a:prstGeom prst="line">
            <a:avLst/>
          </a:prstGeom>
          <a:ln w="127000">
            <a:solidFill>
              <a:srgbClr val="CCE3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cin-full-logo.bmp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92593" y="116632"/>
            <a:ext cx="2743903" cy="14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0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1BD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None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0071BD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71BD"/>
        </a:buClr>
        <a:buFont typeface="Wingdings" pitchFamily="2" charset="2"/>
        <a:buChar char="§"/>
        <a:defRPr sz="2400">
          <a:solidFill>
            <a:srgbClr val="660066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1BD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1BD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02B49-5D9E-4A60-AAD5-B1D2ECFF30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0CD3-ED96-44AC-AE2B-21B2254768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6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  <p:sldLayoutId id="21474843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rgbClr val="FDFF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2284413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38DDFC-9769-411E-A57F-84EF0CF16F18}" type="slidenum">
              <a:rPr lang="en-GB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000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9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  <p:sldLayoutId id="21474843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1D6BFA-6396-46A9-9321-65331E32A9A2}" type="slidenum">
              <a:rPr lang="en-GB">
                <a:solidFill>
                  <a:srgbClr val="00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185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1D6BFA-6396-46A9-9321-65331E32A9A2}" type="slidenum">
              <a:rPr lang="en-GB">
                <a:solidFill>
                  <a:srgbClr val="00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591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23EC7C-1065-4947-A865-88FE0151AF7A}" type="datetimeFigureOut">
              <a:rPr lang="en-GB"/>
              <a:pPr>
                <a:defRPr/>
              </a:pPr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F850BA-85F1-4137-93EB-C1C5688412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56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523BE-DE33-42B7-8351-506F429A72E0}" type="datetimeFigureOut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21/05/2015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00183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18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1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000" y="274638"/>
            <a:ext cx="80280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600206"/>
            <a:ext cx="80280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 lIns="0" tIns="0" bIns="0" anchor="ctr"/>
          <a:lstStyle>
            <a:lvl1pPr marL="540000" algn="l">
              <a:defRPr sz="1200">
                <a:solidFill>
                  <a:schemeClr val="bg1"/>
                </a:solidFill>
              </a:defRPr>
            </a:lvl1pPr>
          </a:lstStyle>
          <a:p>
            <a:fld id="{ED5D75CB-FC3A-4D72-A203-01BDF09B9AB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7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4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itchFamily="34" charset="0"/>
        <a:buNone/>
        <a:defRPr sz="1800" b="0" i="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buFontTx/>
        <a:buNone/>
        <a:defRPr sz="1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216000" indent="-216000" algn="l" defTabSz="914400" rtl="0" eaLnBrk="1" latinLnBrk="0" hangingPunct="1">
        <a:spcBef>
          <a:spcPts val="6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00000" indent="-2880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900000" indent="-288000" algn="l" defTabSz="914400" rtl="0" eaLnBrk="1" latinLnBrk="0" hangingPunct="1">
        <a:spcBef>
          <a:spcPct val="20000"/>
        </a:spcBef>
        <a:buFont typeface="+mj-lt"/>
        <a:buAutoNum type="arabicPeriod"/>
        <a:defRPr sz="16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</a:t>
            </a:r>
            <a:r>
              <a:rPr lang="en-US" dirty="0" smtClean="0"/>
              <a:t>level</a:t>
            </a:r>
          </a:p>
          <a:p>
            <a:pPr lvl="4"/>
            <a:r>
              <a:rPr lang="en-US" dirty="0" smtClean="0"/>
              <a:t>Fourth </a:t>
            </a:r>
            <a:r>
              <a:rPr lang="en-US" dirty="0"/>
              <a:t>level</a:t>
            </a:r>
          </a:p>
          <a:p>
            <a:pPr lvl="5"/>
            <a:r>
              <a:rPr lang="en-US" dirty="0" smtClean="0"/>
              <a:t>Fifth </a:t>
            </a:r>
            <a:r>
              <a:rPr lang="en-US" dirty="0"/>
              <a:t>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white"/>
                </a:solidFill>
                <a:ea typeface="ヒラギノ角ゴ Pro W3" pitchFamily="84" charset="-128"/>
              </a:rPr>
              <a:t>  </a:t>
            </a:r>
            <a:fld id="{45F8D313-CCBE-49D6-A3BC-57B1848DFB52}" type="slidenum">
              <a:rPr lang="en-US" smtClean="0">
                <a:solidFill>
                  <a:prstClr val="white"/>
                </a:solidFill>
                <a:ea typeface="ヒラギノ角ゴ Pro W3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dirty="0" smtClean="0">
                <a:solidFill>
                  <a:prstClr val="white"/>
                </a:solidFill>
                <a:ea typeface="ヒラギノ角ゴ Pro W3" pitchFamily="84" charset="-128"/>
              </a:rPr>
              <a:t> </a:t>
            </a:r>
            <a:endParaRPr lang="en-US" dirty="0">
              <a:solidFill>
                <a:prstClr val="white"/>
              </a:solidFill>
              <a:ea typeface="ヒラギノ角ゴ Pro W3" pitchFamily="8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806437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239719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itchFamily="84" charset="0"/>
        <a:defRPr kern="1200" baseline="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0" fontAlgn="base" hangingPunct="0">
        <a:spcBef>
          <a:spcPts val="600"/>
        </a:spcBef>
        <a:spcAft>
          <a:spcPct val="0"/>
        </a:spcAft>
        <a:defRPr kern="1200" baseline="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625475" indent="-1905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073150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22EC1-E5F9-415F-A204-8357F7DE1A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90069-CB02-4702-81E8-F05A2162E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5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RCP_Powerpoint backgrounds-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7543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4000"/>
            <a:ext cx="7010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410200"/>
            <a:ext cx="1676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83BE"/>
                </a:solidFill>
                <a:latin typeface="+mn-lt"/>
                <a:ea typeface="ＭＳ Ｐゴシック" pitchFamily="-48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5334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  <a:ea typeface="ＭＳ Ｐゴシック" pitchFamily="-48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1AE62EE-005D-400E-8967-364EDC90909D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3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3200">
          <a:solidFill>
            <a:srgbClr val="3742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7424A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7424A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7424A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7424A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7424A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7424A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7424A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7424A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D33EA-F0F1-4FFD-A2FE-C991805205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355B6-DEF1-4C39-ADFA-997403708CC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5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A2CA91A-2365-4E08-A431-12C2C599AA73}" type="datetimeFigureOut">
              <a:rPr lang="en-GB"/>
              <a:pPr>
                <a:defRPr/>
              </a:pPr>
              <a:t>21/05/2015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0A2730F-DB15-49B0-B2C3-9330121603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55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google.co.uk/imgres?imgurl=http://www.kukart.com/pictures/w1132.jpg&amp;imgrefurl=http://www.kukart.com/english/eng_works.asp?gid=102&amp;h=513&amp;w=373&amp;sz=52&amp;tbnid=i60fAC6FYlzbdM:&amp;tbnh=128&amp;tbnw=93&amp;hl=en&amp;start=2&amp;prev=/images?q=old+smoker&amp;svnum=10&amp;hl=en&amp;lr=" TargetMode="External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oleObject" Target="../embeddings/Microsoft_Excel_97-2003_Worksheet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png"/><Relationship Id="rId4" Type="http://schemas.openxmlformats.org/officeDocument/2006/relationships/oleObject" Target="../embeddings/Microsoft_Excel_97-2003_Worksheet2.xls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4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ctrTitle"/>
          </p:nvPr>
        </p:nvSpPr>
        <p:spPr>
          <a:xfrm>
            <a:off x="682768" y="2136545"/>
            <a:ext cx="7633648" cy="2084543"/>
          </a:xfrm>
        </p:spPr>
        <p:txBody>
          <a:bodyPr/>
          <a:lstStyle/>
          <a:p>
            <a:r>
              <a:rPr lang="en-GB" sz="4400" dirty="0"/>
              <a:t>How clinicians use data to make an impact on clinical outcomes</a:t>
            </a:r>
            <a:endParaRPr lang="en-GB" sz="4400" dirty="0">
              <a:latin typeface="Calibri" pitchFamily="34" charset="0"/>
            </a:endParaRP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682768" y="4365104"/>
            <a:ext cx="7633648" cy="1490464"/>
          </a:xfrm>
        </p:spPr>
        <p:txBody>
          <a:bodyPr anchor="t">
            <a:noAutofit/>
          </a:bodyPr>
          <a:lstStyle/>
          <a:p>
            <a:r>
              <a:rPr lang="en-GB" sz="2400" b="1" dirty="0" smtClean="0">
                <a:latin typeface="Calibri" pitchFamily="34" charset="0"/>
              </a:rPr>
              <a:t>Prof Chris Holcombe, Breast Surgeon</a:t>
            </a:r>
          </a:p>
          <a:p>
            <a:r>
              <a:rPr lang="en-GB" sz="2400" b="1" dirty="0" smtClean="0">
                <a:latin typeface="Calibri" pitchFamily="34" charset="0"/>
              </a:rPr>
              <a:t>Dr Mick Peake</a:t>
            </a:r>
          </a:p>
          <a:p>
            <a:r>
              <a:rPr lang="en-GB" sz="2400" dirty="0" smtClean="0">
                <a:latin typeface="Calibri" pitchFamily="34" charset="0"/>
              </a:rPr>
              <a:t>Clinical Lead, National Cancer Intelligence Network</a:t>
            </a:r>
          </a:p>
        </p:txBody>
      </p:sp>
    </p:spTree>
    <p:extLst>
      <p:ext uri="{BB962C8B-B14F-4D97-AF65-F5344CB8AC3E}">
        <p14:creationId xmlns:p14="http://schemas.microsoft.com/office/powerpoint/2010/main" val="218133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23528" y="26977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>
                <a:solidFill>
                  <a:srgbClr val="0070C0"/>
                </a:solidFill>
                <a:latin typeface="Calibri" pitchFamily="34" charset="0"/>
                <a:ea typeface="+mn-ea"/>
                <a:cs typeface="Arial" pitchFamily="34" charset="0"/>
              </a:rPr>
              <a:t>Case-mix (risk) adjustment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755526" y="1988840"/>
            <a:ext cx="9361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Age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251520" y="5520134"/>
            <a:ext cx="216024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Social </a:t>
            </a:r>
            <a:endParaRPr lang="en-GB" sz="280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Deprivation</a:t>
            </a:r>
            <a:endParaRPr lang="en-GB" sz="28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9461" name="Picture 3" descr="w113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5" y="2565003"/>
            <a:ext cx="1608137" cy="223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 descr="Woman run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35981"/>
            <a:ext cx="2951163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" descr="John Cleese, Ronnie Barker and Ronnie Corbett in The Frost Rep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88085"/>
            <a:ext cx="2665413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2348880"/>
            <a:ext cx="21002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Fitness &amp;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Co-morbidity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88085"/>
            <a:ext cx="216024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4941168"/>
            <a:ext cx="12971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Disease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stage</a:t>
            </a:r>
          </a:p>
        </p:txBody>
      </p:sp>
    </p:spTree>
    <p:extLst>
      <p:ext uri="{BB962C8B-B14F-4D97-AF65-F5344CB8AC3E}">
        <p14:creationId xmlns:p14="http://schemas.microsoft.com/office/powerpoint/2010/main" val="380620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4848" y="260673"/>
            <a:ext cx="8229600" cy="151214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C00000"/>
                </a:solidFill>
                <a:latin typeface="Calibri" pitchFamily="34" charset="0"/>
              </a:rPr>
              <a:t>Risk Adjustment</a:t>
            </a:r>
            <a:br>
              <a:rPr lang="en-GB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dirty="0" smtClean="0">
                <a:solidFill>
                  <a:srgbClr val="C00000"/>
                </a:solidFill>
                <a:latin typeface="Calibri" pitchFamily="34" charset="0"/>
              </a:rPr>
              <a:t>(</a:t>
            </a:r>
            <a:r>
              <a:rPr lang="en-GB" sz="3100" dirty="0" smtClean="0">
                <a:solidFill>
                  <a:srgbClr val="C00000"/>
                </a:solidFill>
                <a:latin typeface="Calibri" pitchFamily="34" charset="0"/>
              </a:rPr>
              <a:t>30-day post-operative mortality </a:t>
            </a:r>
            <a:r>
              <a:rPr lang="en-GB" sz="3100" dirty="0" err="1" smtClean="0">
                <a:solidFill>
                  <a:srgbClr val="C00000"/>
                </a:solidFill>
                <a:latin typeface="Calibri" pitchFamily="34" charset="0"/>
              </a:rPr>
              <a:t>colo</a:t>
            </a:r>
            <a:r>
              <a:rPr lang="en-GB" sz="3100" dirty="0" smtClean="0">
                <a:solidFill>
                  <a:srgbClr val="C00000"/>
                </a:solidFill>
                <a:latin typeface="Calibri" pitchFamily="34" charset="0"/>
              </a:rPr>
              <a:t>-rectal cancer  2008-2010)</a:t>
            </a:r>
            <a:endParaRPr lang="en-GB" sz="31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44823"/>
            <a:ext cx="626427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6804024" y="6413326"/>
            <a:ext cx="2376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NCIN </a:t>
            </a:r>
            <a:r>
              <a:rPr lang="en-GB" sz="20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6306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itle 1"/>
          <p:cNvSpPr>
            <a:spLocks noGrp="1"/>
          </p:cNvSpPr>
          <p:nvPr>
            <p:ph type="title"/>
          </p:nvPr>
        </p:nvSpPr>
        <p:spPr>
          <a:xfrm>
            <a:off x="312738" y="557213"/>
            <a:ext cx="8507412" cy="1143000"/>
          </a:xfrm>
        </p:spPr>
        <p:txBody>
          <a:bodyPr/>
          <a:lstStyle/>
          <a:p>
            <a:pPr eaLnBrk="1" hangingPunct="1"/>
            <a:r>
              <a:rPr lang="en-GB" sz="3600" b="1" smtClean="0"/>
              <a:t>Resection rate for patients with tissue confirmation of NSCLC (2004-2008:England)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850" y="2173288"/>
          <a:ext cx="85693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221"/>
                <a:gridCol w="1452225"/>
                <a:gridCol w="1440223"/>
                <a:gridCol w="1238663"/>
                <a:gridCol w="1799533"/>
                <a:gridCol w="12104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First seen in centre with thoracic surgery?</a:t>
                      </a:r>
                      <a:endParaRPr lang="en-GB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Number</a:t>
                      </a:r>
                    </a:p>
                    <a:p>
                      <a:pPr algn="ctr"/>
                      <a:r>
                        <a:rPr lang="en-GB" sz="2400" dirty="0" smtClean="0"/>
                        <a:t>With a tissue diagnosis</a:t>
                      </a:r>
                    </a:p>
                    <a:p>
                      <a:pPr algn="ctr"/>
                      <a:r>
                        <a:rPr lang="en-GB" sz="2400" dirty="0" smtClean="0"/>
                        <a:t>of NSCLC</a:t>
                      </a:r>
                      <a:endParaRPr lang="en-GB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Number who had surgical resection</a:t>
                      </a:r>
                      <a:endParaRPr lang="en-GB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%</a:t>
                      </a:r>
                    </a:p>
                    <a:p>
                      <a:pPr algn="ctr"/>
                      <a:r>
                        <a:rPr lang="en-GB" sz="2400" dirty="0" smtClean="0"/>
                        <a:t>having surgery</a:t>
                      </a:r>
                      <a:endParaRPr lang="en-GB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Adjusted Odds Ratio for surgery*</a:t>
                      </a:r>
                      <a:endParaRPr lang="en-GB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 smtClean="0"/>
                    </a:p>
                    <a:p>
                      <a:pPr algn="ctr"/>
                      <a:r>
                        <a:rPr lang="en-GB" sz="2400" dirty="0" smtClean="0"/>
                        <a:t>P value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 marL="91444" marR="91444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No</a:t>
                      </a:r>
                      <a:endParaRPr lang="en-GB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25,248</a:t>
                      </a:r>
                      <a:endParaRPr lang="en-GB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2,947</a:t>
                      </a:r>
                      <a:endParaRPr lang="en-GB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12%</a:t>
                      </a:r>
                      <a:endParaRPr lang="en-GB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1.00</a:t>
                      </a:r>
                      <a:endParaRPr lang="en-GB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91444" marR="91444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Yes</a:t>
                      </a:r>
                      <a:endParaRPr lang="en-GB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9,265 (27%)</a:t>
                      </a:r>
                      <a:endParaRPr lang="en-GB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1,538</a:t>
                      </a:r>
                      <a:endParaRPr lang="en-GB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17%</a:t>
                      </a:r>
                      <a:endParaRPr lang="en-GB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1.51 (1.16-1.97)</a:t>
                      </a:r>
                      <a:endParaRPr lang="en-GB" sz="2400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&lt;0.001</a:t>
                      </a:r>
                      <a:endParaRPr lang="en-GB" sz="2400" dirty="0"/>
                    </a:p>
                  </a:txBody>
                  <a:tcPr marL="91444" marR="91444"/>
                </a:tc>
              </a:tr>
            </a:tbl>
          </a:graphicData>
        </a:graphic>
      </p:graphicFrame>
      <p:sp>
        <p:nvSpPr>
          <p:cNvPr id="305185" name="TextBox 4"/>
          <p:cNvSpPr txBox="1">
            <a:spLocks noChangeArrowheads="1"/>
          </p:cNvSpPr>
          <p:nvPr/>
        </p:nvSpPr>
        <p:spPr bwMode="auto">
          <a:xfrm>
            <a:off x="425450" y="5445125"/>
            <a:ext cx="5010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*adjusted for sex, age, PS, stage, deprivation index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and Charlson co-morbidity index</a:t>
            </a:r>
          </a:p>
        </p:txBody>
      </p:sp>
      <p:sp>
        <p:nvSpPr>
          <p:cNvPr id="305186" name="TextBox 5"/>
          <p:cNvSpPr txBox="1">
            <a:spLocks noChangeArrowheads="1"/>
          </p:cNvSpPr>
          <p:nvPr/>
        </p:nvSpPr>
        <p:spPr bwMode="auto">
          <a:xfrm>
            <a:off x="5076825" y="6092825"/>
            <a:ext cx="3702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632523"/>
                </a:solidFill>
                <a:latin typeface="Calibri" pitchFamily="34" charset="0"/>
              </a:rPr>
              <a:t>Rich et al; Thorax 2011;66:1078-1084</a:t>
            </a:r>
          </a:p>
        </p:txBody>
      </p:sp>
    </p:spTree>
    <p:extLst>
      <p:ext uri="{BB962C8B-B14F-4D97-AF65-F5344CB8AC3E}">
        <p14:creationId xmlns:p14="http://schemas.microsoft.com/office/powerpoint/2010/main" val="534185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845752"/>
              </p:ext>
            </p:extLst>
          </p:nvPr>
        </p:nvGraphicFramePr>
        <p:xfrm>
          <a:off x="179512" y="1772816"/>
          <a:ext cx="8856983" cy="4536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9845"/>
                <a:gridCol w="1247837"/>
                <a:gridCol w="1247837"/>
                <a:gridCol w="1247837"/>
                <a:gridCol w="1247837"/>
                <a:gridCol w="1247837"/>
                <a:gridCol w="1297953"/>
              </a:tblGrid>
              <a:tr h="378042"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0-30 days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31-365 days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&gt;365 days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56085"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Hospital volume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effectLst/>
                        </a:rPr>
                        <a:t>HR</a:t>
                      </a:r>
                      <a:endParaRPr lang="en-GB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effectLst/>
                        </a:rPr>
                        <a:t>95% CI</a:t>
                      </a:r>
                      <a:endParaRPr lang="en-GB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HR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95% CI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HR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95% CI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378042"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&lt;70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1·00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effectLst/>
                        </a:rPr>
                        <a:t>-</a:t>
                      </a:r>
                      <a:endParaRPr lang="en-GB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effectLst/>
                        </a:rPr>
                        <a:t>1·00</a:t>
                      </a:r>
                      <a:endParaRPr lang="en-GB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-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1·00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-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378042"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70-99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0·81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0·58-1·13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effectLst/>
                        </a:rPr>
                        <a:t>0·82</a:t>
                      </a:r>
                      <a:endParaRPr lang="en-GB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effectLst/>
                        </a:rPr>
                        <a:t>0·70-0·96</a:t>
                      </a:r>
                      <a:endParaRPr lang="en-GB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0·95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0·83-1·09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378042"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100-129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0·75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0·52-1·08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0·92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effectLst/>
                        </a:rPr>
                        <a:t>0·78-1·09</a:t>
                      </a:r>
                      <a:endParaRPr lang="en-GB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0·94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0·81-1·08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378042"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130-149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0·91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0·64-1·31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0·78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effectLst/>
                        </a:rPr>
                        <a:t>0·66-0·93</a:t>
                      </a:r>
                      <a:endParaRPr lang="en-GB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effectLst/>
                        </a:rPr>
                        <a:t>0·97</a:t>
                      </a:r>
                      <a:endParaRPr lang="en-GB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0·84-1·13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378042"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150+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0·58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0·38-0·89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0·80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0·67-0·95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effectLst/>
                        </a:rPr>
                        <a:t>0·84</a:t>
                      </a:r>
                      <a:endParaRPr lang="en-GB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0·71-0·99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378042"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χ</a:t>
                      </a:r>
                      <a:r>
                        <a:rPr lang="en-GB" sz="1800" baseline="30000" dirty="0">
                          <a:effectLst/>
                        </a:rPr>
                        <a:t>2</a:t>
                      </a:r>
                      <a:r>
                        <a:rPr lang="en-GB" sz="1800" dirty="0">
                          <a:effectLst/>
                        </a:rPr>
                        <a:t>(1 </a:t>
                      </a:r>
                      <a:r>
                        <a:rPr lang="en-GB" sz="1800" dirty="0" err="1">
                          <a:effectLst/>
                        </a:rPr>
                        <a:t>df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3·24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 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5·93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 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effectLst/>
                        </a:rPr>
                        <a:t>2·67</a:t>
                      </a:r>
                      <a:endParaRPr lang="en-GB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 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378042"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p-value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0·07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 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0·01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>
                          <a:effectLst/>
                        </a:rPr>
                        <a:t> </a:t>
                      </a:r>
                      <a:endParaRPr lang="en-GB" sz="14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effectLst/>
                        </a:rPr>
                        <a:t>0·10</a:t>
                      </a:r>
                      <a:endParaRPr lang="en-GB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756085">
                <a:tc gridSpan="7"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</a:rPr>
                        <a:t>Based on shared frailty model adjusted for age, sex, socioeconomic deprivation, </a:t>
                      </a:r>
                      <a:r>
                        <a:rPr lang="en-GB" sz="1200" dirty="0" err="1">
                          <a:effectLst/>
                        </a:rPr>
                        <a:t>Charlson</a:t>
                      </a:r>
                      <a:r>
                        <a:rPr lang="en-GB" sz="1200" dirty="0">
                          <a:effectLst/>
                        </a:rPr>
                        <a:t> comorbidity score, resection quintile and hospital volume (random effect)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850" y="3316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Hazard ratio of death after surgery by hospital volume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6341258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n-GB" sz="2000" b="1" dirty="0" err="1">
                <a:solidFill>
                  <a:srgbClr val="C00000"/>
                </a:solidFill>
                <a:latin typeface="Calibri" pitchFamily="34" charset="0"/>
              </a:rPr>
              <a:t>Lüchtenborg</a:t>
            </a:r>
            <a:r>
              <a:rPr lang="en-GB" sz="2000" b="1" dirty="0">
                <a:solidFill>
                  <a:srgbClr val="C00000"/>
                </a:solidFill>
                <a:latin typeface="Calibri" pitchFamily="34" charset="0"/>
              </a:rPr>
              <a:t> et al</a:t>
            </a: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. </a:t>
            </a:r>
            <a:r>
              <a:rPr lang="it-IT" b="1" dirty="0">
                <a:solidFill>
                  <a:srgbClr val="C00000"/>
                </a:solidFill>
                <a:latin typeface="Calibri" pitchFamily="34" charset="0"/>
              </a:rPr>
              <a:t>J Clin Oncol 2013;31(25):3141-6</a:t>
            </a:r>
            <a:endParaRPr lang="en-GB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</a:pPr>
            <a:endParaRPr lang="da-DK" sz="14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396" y="908720"/>
            <a:ext cx="8125049" cy="586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765474" y="335699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χ</a:t>
            </a:r>
            <a:r>
              <a:rPr lang="da-DK" sz="1600" baseline="300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2</a:t>
            </a:r>
            <a:r>
              <a:rPr lang="da-DK" sz="16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=8.1; p&lt;0.01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5474" y="4788442"/>
            <a:ext cx="1063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HR: 0.78 </a:t>
            </a:r>
          </a:p>
          <a:p>
            <a:r>
              <a:rPr lang="da-DK" sz="16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(0.67-0.90)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17989" y="152400"/>
            <a:ext cx="8508022" cy="11430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kern="0" dirty="0">
                <a:solidFill>
                  <a:srgbClr val="C0504D"/>
                </a:solidFill>
              </a:rPr>
              <a:t>Resection volume and survival</a:t>
            </a:r>
            <a:endParaRPr lang="en-GB" sz="4400" kern="0" dirty="0">
              <a:solidFill>
                <a:srgbClr val="1F497D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3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916832"/>
            <a:ext cx="7772400" cy="3444403"/>
          </a:xfrm>
        </p:spPr>
        <p:txBody>
          <a:bodyPr>
            <a:noAutofit/>
          </a:bodyPr>
          <a:lstStyle/>
          <a:p>
            <a:pPr algn="ctr"/>
            <a:endParaRPr lang="en-GB" sz="4000" dirty="0" smtClean="0">
              <a:solidFill>
                <a:srgbClr val="C00000"/>
              </a:solidFill>
            </a:endParaRPr>
          </a:p>
          <a:p>
            <a:pPr algn="ctr"/>
            <a:endParaRPr lang="en-GB" sz="4000" dirty="0">
              <a:solidFill>
                <a:srgbClr val="C00000"/>
              </a:solidFill>
            </a:endParaRPr>
          </a:p>
          <a:p>
            <a:pPr algn="ctr"/>
            <a:r>
              <a:rPr lang="en-GB" sz="4000" dirty="0" smtClean="0">
                <a:solidFill>
                  <a:srgbClr val="C00000"/>
                </a:solidFill>
              </a:rPr>
              <a:t>NHS England</a:t>
            </a:r>
          </a:p>
          <a:p>
            <a:pPr algn="ctr"/>
            <a:r>
              <a:rPr lang="en-GB" sz="4000" dirty="0" smtClean="0">
                <a:solidFill>
                  <a:srgbClr val="C00000"/>
                </a:solidFill>
              </a:rPr>
              <a:t>Consultant Outcomes Programme</a:t>
            </a:r>
          </a:p>
          <a:p>
            <a:pPr algn="ctr"/>
            <a:r>
              <a:rPr lang="en-GB" sz="4000" dirty="0" smtClean="0">
                <a:solidFill>
                  <a:srgbClr val="C00000"/>
                </a:solidFill>
              </a:rPr>
              <a:t>Thoracic surgical outcomes </a:t>
            </a:r>
          </a:p>
          <a:p>
            <a:pPr algn="ctr"/>
            <a:endParaRPr lang="en-GB" sz="4000" dirty="0">
              <a:solidFill>
                <a:srgbClr val="C00000"/>
              </a:solidFill>
            </a:endParaRPr>
          </a:p>
          <a:p>
            <a:pPr algn="ctr"/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7936" y="5013176"/>
            <a:ext cx="5406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</a:rPr>
              <a:t>Acknowledgement: Richard Page, </a:t>
            </a:r>
          </a:p>
          <a:p>
            <a:pPr algn="ctr"/>
            <a:r>
              <a:rPr lang="en-GB" sz="2400" b="1" dirty="0">
                <a:solidFill>
                  <a:prstClr val="black"/>
                </a:solidFill>
              </a:rPr>
              <a:t>all Thoracic Surgical Units and The HSCIC </a:t>
            </a:r>
          </a:p>
        </p:txBody>
      </p:sp>
    </p:spTree>
    <p:extLst>
      <p:ext uri="{BB962C8B-B14F-4D97-AF65-F5344CB8AC3E}">
        <p14:creationId xmlns:p14="http://schemas.microsoft.com/office/powerpoint/2010/main" val="3893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  <a:noFill/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latin typeface="Calibri" pitchFamily="34" charset="0"/>
                <a:ea typeface="ＭＳ Ｐゴシック" charset="-128"/>
              </a:rPr>
              <a:t>Numbers of procedures per Unit</a:t>
            </a:r>
          </a:p>
        </p:txBody>
      </p:sp>
      <p:graphicFrame>
        <p:nvGraphicFramePr>
          <p:cNvPr id="1126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698356"/>
              </p:ext>
            </p:extLst>
          </p:nvPr>
        </p:nvGraphicFramePr>
        <p:xfrm>
          <a:off x="395536" y="1484784"/>
          <a:ext cx="8424936" cy="4933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r:id="rId4" imgW="7876715" imgH="4426080" progId="Excel.Chart.8">
                  <p:embed/>
                </p:oleObj>
              </mc:Choice>
              <mc:Fallback>
                <p:oleObj r:id="rId4" imgW="7876715" imgH="442608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484784"/>
                        <a:ext cx="8424936" cy="4933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72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8032" y="548680"/>
            <a:ext cx="7772400" cy="1143000"/>
          </a:xfrm>
          <a:noFill/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latin typeface="Calibri" pitchFamily="34" charset="0"/>
                <a:ea typeface="ＭＳ Ｐゴシック" charset="-128"/>
              </a:rPr>
              <a:t>Numbers of procedures per surgeon</a:t>
            </a:r>
          </a:p>
        </p:txBody>
      </p:sp>
      <p:graphicFrame>
        <p:nvGraphicFramePr>
          <p:cNvPr id="1229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194258"/>
              </p:ext>
            </p:extLst>
          </p:nvPr>
        </p:nvGraphicFramePr>
        <p:xfrm>
          <a:off x="179512" y="1844824"/>
          <a:ext cx="8712968" cy="44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r:id="rId4" imgW="8315665" imgH="4206605" progId="Excel.Chart.8">
                  <p:embed/>
                </p:oleObj>
              </mc:Choice>
              <mc:Fallback>
                <p:oleObj r:id="rId4" imgW="8315665" imgH="420660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44824"/>
                        <a:ext cx="8712968" cy="44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5364163" y="2276475"/>
            <a:ext cx="175895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Mean = 34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Median = 30</a:t>
            </a:r>
          </a:p>
        </p:txBody>
      </p:sp>
    </p:spTree>
    <p:extLst>
      <p:ext uri="{BB962C8B-B14F-4D97-AF65-F5344CB8AC3E}">
        <p14:creationId xmlns:p14="http://schemas.microsoft.com/office/powerpoint/2010/main" val="6155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the question is?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58477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882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should we do with this data?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031873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What would you do?</a:t>
            </a:r>
          </a:p>
          <a:p>
            <a:pPr lvl="1"/>
            <a:r>
              <a:rPr lang="en-GB" dirty="0" smtClean="0"/>
              <a:t>By Centre</a:t>
            </a:r>
          </a:p>
          <a:p>
            <a:pPr lvl="1"/>
            <a:r>
              <a:rPr lang="en-GB" dirty="0" smtClean="0"/>
              <a:t>By Surgeon</a:t>
            </a:r>
          </a:p>
          <a:p>
            <a:endParaRPr lang="en-GB" dirty="0" smtClean="0"/>
          </a:p>
          <a:p>
            <a:r>
              <a:rPr lang="en-GB" dirty="0" smtClean="0"/>
              <a:t>Thyroid Cancer in Merseyside and Cheshire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00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379" y="5733256"/>
            <a:ext cx="155416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3"/>
          <p:cNvSpPr txBox="1">
            <a:spLocks/>
          </p:cNvSpPr>
          <p:nvPr/>
        </p:nvSpPr>
        <p:spPr bwMode="auto">
          <a:xfrm>
            <a:off x="432048" y="476672"/>
            <a:ext cx="49320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NCIN core objectives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GB" b="1" dirty="0">
              <a:latin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395536" y="980728"/>
            <a:ext cx="828092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en-GB" sz="2000" b="1" kern="0" dirty="0" smtClean="0">
                <a:solidFill>
                  <a:srgbClr val="810262"/>
                </a:solidFill>
                <a:latin typeface="Calibri" pitchFamily="34" charset="0"/>
              </a:rPr>
              <a:t> 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b="1" kern="0" dirty="0" smtClean="0">
                <a:solidFill>
                  <a:srgbClr val="000000"/>
                </a:solidFill>
                <a:latin typeface="Calibri" pitchFamily="34" charset="0"/>
              </a:rPr>
              <a:t>  Promoting efficient and effective data collection throughout the cancer journey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b="1" kern="0" dirty="0" smtClean="0">
                <a:solidFill>
                  <a:srgbClr val="000000"/>
                </a:solidFill>
                <a:latin typeface="Calibri" pitchFamily="34" charset="0"/>
              </a:rPr>
              <a:t>  Providing a common national repository for cancer datasets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b="1" kern="0" dirty="0" smtClean="0">
                <a:solidFill>
                  <a:srgbClr val="000000"/>
                </a:solidFill>
                <a:latin typeface="Calibri" pitchFamily="34" charset="0"/>
              </a:rPr>
              <a:t>  Producing expert analyses, based on robust methodologies, to monitor patterns of cancer care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b="1" kern="0" dirty="0" smtClean="0">
                <a:solidFill>
                  <a:srgbClr val="000000"/>
                </a:solidFill>
                <a:latin typeface="Calibri" pitchFamily="34" charset="0"/>
              </a:rPr>
              <a:t>  Exploiting information to drive improvements in standards of cancer care and clinical outcomes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b="1" kern="0" dirty="0" smtClean="0">
                <a:solidFill>
                  <a:srgbClr val="000000"/>
                </a:solidFill>
                <a:latin typeface="Calibri" pitchFamily="34" charset="0"/>
              </a:rPr>
              <a:t>  Enabling use of cancer information to support audit and research programmes 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endParaRPr lang="en-GB" sz="2400" b="1" kern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7" descr="Daily m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9226" y="548680"/>
            <a:ext cx="45069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6" name="Object 10"/>
          <p:cNvGraphicFramePr>
            <a:graphicFrameLocks noChangeAspect="1"/>
          </p:cNvGraphicFramePr>
          <p:nvPr/>
        </p:nvGraphicFramePr>
        <p:xfrm>
          <a:off x="763663" y="2719164"/>
          <a:ext cx="3016250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Image" r:id="rId5" imgW="4431746" imgH="4533333" progId="">
                  <p:embed/>
                </p:oleObj>
              </mc:Choice>
              <mc:Fallback>
                <p:oleObj name="Image" r:id="rId5" imgW="4431746" imgH="45333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663" y="2719164"/>
                        <a:ext cx="3016250" cy="308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12" descr="Cancer Surviv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744" y="2924944"/>
            <a:ext cx="4537075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0600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 smtClean="0">
                <a:solidFill>
                  <a:prstClr val="black"/>
                </a:solidFill>
              </a:rPr>
              <a:t>Colo</a:t>
            </a:r>
            <a:r>
              <a:rPr lang="en-GB" sz="3600" dirty="0" smtClean="0">
                <a:solidFill>
                  <a:prstClr val="black"/>
                </a:solidFill>
              </a:rPr>
              <a:t>-rectal cancer - Indicator I </a:t>
            </a:r>
            <a:br>
              <a:rPr lang="en-GB" sz="3600" dirty="0" smtClean="0">
                <a:solidFill>
                  <a:prstClr val="black"/>
                </a:solidFill>
              </a:rPr>
            </a:br>
            <a:r>
              <a:rPr lang="en-GB" sz="3200" dirty="0" smtClean="0">
                <a:solidFill>
                  <a:srgbClr val="009999"/>
                </a:solidFill>
              </a:rPr>
              <a:t>1 year crude survival </a:t>
            </a:r>
            <a:endParaRPr lang="en-GB" sz="3200" dirty="0">
              <a:solidFill>
                <a:srgbClr val="009999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18" y="1268760"/>
            <a:ext cx="6958963" cy="509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19055" y="6402814"/>
            <a:ext cx="3301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C0504D">
                    <a:lumMod val="50000"/>
                  </a:srgbClr>
                </a:solidFill>
              </a:rPr>
              <a:t>Source: E Morris, P </a:t>
            </a:r>
            <a:r>
              <a:rPr lang="en-GB" sz="1600" b="1" dirty="0" err="1" smtClean="0">
                <a:solidFill>
                  <a:srgbClr val="C0504D">
                    <a:lumMod val="50000"/>
                  </a:srgbClr>
                </a:solidFill>
              </a:rPr>
              <a:t>Finan</a:t>
            </a:r>
            <a:r>
              <a:rPr lang="en-GB" sz="1600" b="1" dirty="0" smtClean="0">
                <a:solidFill>
                  <a:srgbClr val="C0504D">
                    <a:lumMod val="50000"/>
                  </a:srgbClr>
                </a:solidFill>
              </a:rPr>
              <a:t> et al, Leeds</a:t>
            </a:r>
            <a:endParaRPr lang="en-GB" sz="1600" b="1" dirty="0">
              <a:solidFill>
                <a:srgbClr val="C0504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 smtClean="0">
                <a:solidFill>
                  <a:prstClr val="black"/>
                </a:solidFill>
              </a:rPr>
              <a:t>Colo</a:t>
            </a:r>
            <a:r>
              <a:rPr lang="en-GB" sz="3600" dirty="0" smtClean="0">
                <a:solidFill>
                  <a:prstClr val="black"/>
                </a:solidFill>
              </a:rPr>
              <a:t>-rectal cancer - Indicator III </a:t>
            </a:r>
            <a:br>
              <a:rPr lang="en-GB" sz="3600" dirty="0" smtClean="0">
                <a:solidFill>
                  <a:prstClr val="black"/>
                </a:solidFill>
              </a:rPr>
            </a:br>
            <a:r>
              <a:rPr lang="en-GB" sz="3200" dirty="0" smtClean="0">
                <a:solidFill>
                  <a:srgbClr val="009999"/>
                </a:solidFill>
              </a:rPr>
              <a:t>30-day postoperative mortality</a:t>
            </a:r>
            <a:endParaRPr lang="en-GB" sz="3200" dirty="0">
              <a:solidFill>
                <a:srgbClr val="009999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08" y="1196752"/>
            <a:ext cx="6944183" cy="50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9055" y="6402814"/>
            <a:ext cx="3301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C0504D">
                    <a:lumMod val="50000"/>
                  </a:srgbClr>
                </a:solidFill>
              </a:rPr>
              <a:t>Source: E Morris, P </a:t>
            </a:r>
            <a:r>
              <a:rPr lang="en-GB" sz="1600" b="1" dirty="0" err="1" smtClean="0">
                <a:solidFill>
                  <a:srgbClr val="C0504D">
                    <a:lumMod val="50000"/>
                  </a:srgbClr>
                </a:solidFill>
              </a:rPr>
              <a:t>Finan</a:t>
            </a:r>
            <a:r>
              <a:rPr lang="en-GB" sz="1600" b="1" dirty="0" smtClean="0">
                <a:solidFill>
                  <a:srgbClr val="C0504D">
                    <a:lumMod val="50000"/>
                  </a:srgbClr>
                </a:solidFill>
              </a:rPr>
              <a:t> et al, Leeds</a:t>
            </a:r>
            <a:endParaRPr lang="en-GB" sz="1600" b="1" dirty="0">
              <a:solidFill>
                <a:srgbClr val="C0504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 smtClean="0">
                <a:solidFill>
                  <a:prstClr val="black"/>
                </a:solidFill>
              </a:rPr>
              <a:t>Colo</a:t>
            </a:r>
            <a:r>
              <a:rPr lang="en-GB" sz="3600" dirty="0" smtClean="0">
                <a:solidFill>
                  <a:prstClr val="black"/>
                </a:solidFill>
              </a:rPr>
              <a:t>-rectal cancer - Indicator IV </a:t>
            </a:r>
            <a:br>
              <a:rPr lang="en-GB" sz="3600" dirty="0" smtClean="0">
                <a:solidFill>
                  <a:prstClr val="black"/>
                </a:solidFill>
              </a:rPr>
            </a:br>
            <a:r>
              <a:rPr lang="en-GB" sz="3200" dirty="0" smtClean="0">
                <a:solidFill>
                  <a:srgbClr val="009999"/>
                </a:solidFill>
              </a:rPr>
              <a:t>Odds of an APE</a:t>
            </a:r>
            <a:endParaRPr lang="en-GB" sz="3200" dirty="0">
              <a:solidFill>
                <a:srgbClr val="009999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33" y="1268760"/>
            <a:ext cx="6931855" cy="507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9055" y="6402814"/>
            <a:ext cx="3301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C0504D">
                    <a:lumMod val="50000"/>
                  </a:srgbClr>
                </a:solidFill>
              </a:rPr>
              <a:t>Source: E Morris, P </a:t>
            </a:r>
            <a:r>
              <a:rPr lang="en-GB" sz="1600" b="1" dirty="0" err="1" smtClean="0">
                <a:solidFill>
                  <a:srgbClr val="C0504D">
                    <a:lumMod val="50000"/>
                  </a:srgbClr>
                </a:solidFill>
              </a:rPr>
              <a:t>Finan</a:t>
            </a:r>
            <a:r>
              <a:rPr lang="en-GB" sz="1600" b="1" dirty="0" smtClean="0">
                <a:solidFill>
                  <a:srgbClr val="C0504D">
                    <a:lumMod val="50000"/>
                  </a:srgbClr>
                </a:solidFill>
              </a:rPr>
              <a:t> et al, Leeds</a:t>
            </a:r>
            <a:endParaRPr lang="en-GB" sz="1600" b="1" dirty="0">
              <a:solidFill>
                <a:srgbClr val="C0504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itle 1"/>
          <p:cNvSpPr>
            <a:spLocks noGrp="1"/>
          </p:cNvSpPr>
          <p:nvPr>
            <p:ph type="title" idx="4294967295"/>
          </p:nvPr>
        </p:nvSpPr>
        <p:spPr>
          <a:xfrm>
            <a:off x="523875" y="274638"/>
            <a:ext cx="583406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400" dirty="0" smtClean="0">
                <a:solidFill>
                  <a:srgbClr val="C00000"/>
                </a:solidFill>
                <a:latin typeface="Calibri" pitchFamily="34" charset="0"/>
              </a:rPr>
              <a:t>Conclusions</a:t>
            </a:r>
            <a:endParaRPr lang="en-US" sz="4400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93539" name="Content Placeholder 2"/>
          <p:cNvSpPr>
            <a:spLocks noGrp="1"/>
          </p:cNvSpPr>
          <p:nvPr>
            <p:ph idx="4294967295"/>
          </p:nvPr>
        </p:nvSpPr>
        <p:spPr>
          <a:xfrm>
            <a:off x="179512" y="1484784"/>
            <a:ext cx="8784976" cy="4464496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</a:rPr>
              <a:t>Ensuring  the best outcomes of clinical practice and service configuration is highly dependent on robust data</a:t>
            </a:r>
          </a:p>
          <a:p>
            <a:r>
              <a:rPr lang="en-GB" sz="2400" dirty="0" smtClean="0">
                <a:latin typeface="Calibri" pitchFamily="34" charset="0"/>
              </a:rPr>
              <a:t>Clinicians have to take seriously their part in data collection</a:t>
            </a:r>
          </a:p>
          <a:p>
            <a:r>
              <a:rPr lang="en-GB" sz="2400" dirty="0" smtClean="0">
                <a:latin typeface="Calibri" pitchFamily="34" charset="0"/>
              </a:rPr>
              <a:t>We need to expand the size of the </a:t>
            </a:r>
            <a:r>
              <a:rPr lang="en-GB" sz="2400" dirty="0">
                <a:latin typeface="Calibri" pitchFamily="34" charset="0"/>
              </a:rPr>
              <a:t>clinical community engaged with cancer data - feedback and </a:t>
            </a:r>
            <a:r>
              <a:rPr lang="en-GB" sz="2400" dirty="0" err="1">
                <a:latin typeface="Calibri" pitchFamily="34" charset="0"/>
              </a:rPr>
              <a:t>ongoing</a:t>
            </a:r>
            <a:r>
              <a:rPr lang="en-GB" sz="2400" dirty="0">
                <a:latin typeface="Calibri" pitchFamily="34" charset="0"/>
              </a:rPr>
              <a:t> interaction with clinicians is an essential part of the </a:t>
            </a:r>
            <a:r>
              <a:rPr lang="en-GB" sz="2400" dirty="0" smtClean="0">
                <a:latin typeface="Calibri" pitchFamily="34" charset="0"/>
              </a:rPr>
              <a:t>process</a:t>
            </a:r>
          </a:p>
          <a:p>
            <a:r>
              <a:rPr lang="en-GB" sz="2400" dirty="0" smtClean="0">
                <a:latin typeface="Calibri" pitchFamily="34" charset="0"/>
              </a:rPr>
              <a:t>Every MDT should have at least one senior clinician responsible for overseeing data collection and feedback </a:t>
            </a:r>
            <a:endParaRPr lang="en-GB" sz="24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</a:rPr>
              <a:t>High quality population-based data can clearly drive clinical behavioural change – and is now impacting on outcomes for patients</a:t>
            </a:r>
          </a:p>
          <a:p>
            <a:pPr marL="0" indent="0" eaLnBrk="1" hangingPunct="1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73842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Changing the Culture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736407"/>
          </a:xfrm>
        </p:spPr>
        <p:txBody>
          <a:bodyPr/>
          <a:lstStyle/>
          <a:p>
            <a:r>
              <a:rPr lang="en-GB" dirty="0" smtClean="0"/>
              <a:t>We all are involved with cancer diagnosis, treatment, commissioning or assessment</a:t>
            </a:r>
          </a:p>
          <a:p>
            <a:r>
              <a:rPr lang="en-GB" dirty="0" smtClean="0"/>
              <a:t>Next time you see an audit or a data set</a:t>
            </a:r>
          </a:p>
          <a:p>
            <a:r>
              <a:rPr lang="en-GB" dirty="0" smtClean="0"/>
              <a:t>Pick one item where you, or your unit or hospital could improve and set about changing it.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906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Using Data for the ruthless pursuit of excellence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dirty="0" smtClean="0"/>
          </a:p>
          <a:p>
            <a:endParaRPr lang="en-GB" altLang="en-US" dirty="0" smtClean="0"/>
          </a:p>
          <a:p>
            <a:r>
              <a:rPr lang="en-GB" altLang="en-US" dirty="0" smtClean="0"/>
              <a:t>Jacob Rees-</a:t>
            </a:r>
            <a:r>
              <a:rPr lang="en-GB" altLang="en-US" dirty="0" err="1" smtClean="0"/>
              <a:t>Mogg</a:t>
            </a:r>
            <a:endParaRPr lang="en-GB" altLang="en-US" dirty="0" smtClean="0"/>
          </a:p>
          <a:p>
            <a:endParaRPr lang="en-GB" altLang="en-US" dirty="0" smtClean="0"/>
          </a:p>
          <a:p>
            <a:pPr lvl="1"/>
            <a:r>
              <a:rPr lang="en-GB" altLang="en-US" smtClean="0"/>
              <a:t>Stiffen your sinews, imitate the actions of a tiger, not like………………..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26390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Bagpuss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altLang="en-US" smtClean="0"/>
              <a:t> 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2171700"/>
            <a:ext cx="509905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3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60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There is no data</a:t>
            </a:r>
          </a:p>
          <a:p>
            <a:r>
              <a:rPr lang="en-GB" sz="2400" dirty="0" smtClean="0"/>
              <a:t>The data is rubbish</a:t>
            </a:r>
          </a:p>
          <a:p>
            <a:pPr lvl="2"/>
            <a:r>
              <a:rPr lang="en-GB" sz="2400" dirty="0" smtClean="0"/>
              <a:t>Now</a:t>
            </a:r>
            <a:endParaRPr lang="en-GB" sz="2400" dirty="0"/>
          </a:p>
          <a:p>
            <a:r>
              <a:rPr lang="en-GB" sz="2400" dirty="0" smtClean="0"/>
              <a:t>Lots of data</a:t>
            </a:r>
          </a:p>
          <a:p>
            <a:r>
              <a:rPr lang="en-GB" sz="2400" dirty="0" smtClean="0"/>
              <a:t>Increasingly good quality</a:t>
            </a:r>
          </a:p>
          <a:p>
            <a:endParaRPr lang="en-GB" sz="2400" dirty="0"/>
          </a:p>
          <a:p>
            <a:r>
              <a:rPr lang="en-GB" sz="2400" dirty="0" smtClean="0"/>
              <a:t>The Challenge is to use it effectively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History of Cancer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97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Identification of key clinical issues &amp; priorities</a:t>
            </a:r>
          </a:p>
          <a:p>
            <a:r>
              <a:rPr lang="en-GB" sz="2800" dirty="0" smtClean="0"/>
              <a:t>‘Ownership’ of data:</a:t>
            </a:r>
          </a:p>
          <a:p>
            <a:pPr lvl="1"/>
            <a:r>
              <a:rPr lang="en-GB" sz="2400" dirty="0" smtClean="0"/>
              <a:t>Dataset development &amp; revision</a:t>
            </a:r>
          </a:p>
          <a:p>
            <a:pPr lvl="1"/>
            <a:r>
              <a:rPr lang="en-GB" sz="2400" dirty="0" smtClean="0"/>
              <a:t>Championing data collection</a:t>
            </a:r>
          </a:p>
          <a:p>
            <a:pPr lvl="1"/>
            <a:r>
              <a:rPr lang="en-GB" sz="2400" dirty="0" smtClean="0"/>
              <a:t>QA</a:t>
            </a:r>
          </a:p>
          <a:p>
            <a:r>
              <a:rPr lang="en-GB" sz="2800" dirty="0" smtClean="0"/>
              <a:t>Clinical input into the analytical programme</a:t>
            </a:r>
          </a:p>
          <a:p>
            <a:r>
              <a:rPr lang="en-GB" sz="2800" dirty="0" smtClean="0"/>
              <a:t>Advice on ways of reporting data </a:t>
            </a:r>
          </a:p>
          <a:p>
            <a:r>
              <a:rPr lang="en-GB" sz="2800" dirty="0" smtClean="0"/>
              <a:t>Communication – colleagues; professional bodies, providers; commissioners</a:t>
            </a:r>
          </a:p>
          <a:p>
            <a:r>
              <a:rPr lang="en-GB" sz="2800" dirty="0" smtClean="0"/>
              <a:t>Promoting the use of routine data in research  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7" y="116632"/>
            <a:ext cx="8496943" cy="1270494"/>
          </a:xfrm>
        </p:spPr>
        <p:txBody>
          <a:bodyPr/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Main elements of clinical engagement</a:t>
            </a:r>
            <a:endParaRPr lang="en-GB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15180"/>
            <a:ext cx="1584176" cy="95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4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3949899"/>
          </a:xfrm>
        </p:spPr>
        <p:txBody>
          <a:bodyPr>
            <a:noAutofit/>
          </a:bodyPr>
          <a:lstStyle/>
          <a:p>
            <a:r>
              <a:rPr lang="en-GB" dirty="0" smtClean="0"/>
              <a:t>Audit of their practice and that of their MDT </a:t>
            </a:r>
          </a:p>
          <a:p>
            <a:r>
              <a:rPr lang="en-GB" dirty="0" smtClean="0"/>
              <a:t>In discussions within their Network (Peer Pressure)</a:t>
            </a:r>
          </a:p>
          <a:p>
            <a:r>
              <a:rPr lang="en-GB" dirty="0" smtClean="0"/>
              <a:t>Comparing their activity and outcomes against national ‘benchmarks’ </a:t>
            </a:r>
          </a:p>
          <a:p>
            <a:r>
              <a:rPr lang="en-GB" dirty="0" smtClean="0"/>
              <a:t>As part of Peer Review</a:t>
            </a:r>
          </a:p>
          <a:p>
            <a:r>
              <a:rPr lang="en-GB" dirty="0" smtClean="0"/>
              <a:t>To support local research</a:t>
            </a:r>
          </a:p>
          <a:p>
            <a:r>
              <a:rPr lang="en-GB" dirty="0" smtClean="0"/>
              <a:t>For professional revalidation</a:t>
            </a:r>
          </a:p>
          <a:p>
            <a:r>
              <a:rPr lang="en-GB" b="1" i="1" dirty="0" smtClean="0"/>
              <a:t>To change things!</a:t>
            </a:r>
            <a:endParaRPr lang="en-GB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7" y="332656"/>
            <a:ext cx="8496943" cy="1270494"/>
          </a:xfrm>
        </p:spPr>
        <p:txBody>
          <a:bodyPr/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What clinicians use data for</a:t>
            </a:r>
            <a:endParaRPr lang="en-GB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15180"/>
            <a:ext cx="1584176" cy="95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9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" b="891"/>
          <a:stretch/>
        </p:blipFill>
        <p:spPr bwMode="auto">
          <a:xfrm>
            <a:off x="2340783" y="205247"/>
            <a:ext cx="3887401" cy="5456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 descr="HQIP_head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949280"/>
            <a:ext cx="1619173" cy="76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56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4"/>
          <p:cNvSpPr txBox="1">
            <a:spLocks noChangeArrowheads="1"/>
          </p:cNvSpPr>
          <p:nvPr/>
        </p:nvSpPr>
        <p:spPr bwMode="auto">
          <a:xfrm>
            <a:off x="398463" y="-381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Primary lung cancer resections (</a:t>
            </a:r>
            <a:r>
              <a:rPr lang="en-GB" sz="32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n=116,148</a:t>
            </a:r>
            <a:r>
              <a:rPr lang="en-GB" sz="32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)</a:t>
            </a:r>
          </a:p>
        </p:txBody>
      </p:sp>
      <p:sp>
        <p:nvSpPr>
          <p:cNvPr id="317443" name="TextBox 2"/>
          <p:cNvSpPr txBox="1">
            <a:spLocks noChangeArrowheads="1"/>
          </p:cNvSpPr>
          <p:nvPr/>
        </p:nvSpPr>
        <p:spPr bwMode="auto">
          <a:xfrm>
            <a:off x="129376" y="6525344"/>
            <a:ext cx="465864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1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Source: R </a:t>
            </a:r>
            <a:r>
              <a:rPr lang="en-GB" sz="11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Page &amp; Doug West, </a:t>
            </a:r>
            <a:r>
              <a:rPr lang="en-GB" sz="11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Society of Cardiothoracic Surgeons Audit </a:t>
            </a:r>
            <a:r>
              <a:rPr lang="en-GB" sz="11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2013 </a:t>
            </a:r>
            <a:endParaRPr lang="en-GB" sz="1100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317444" name="Group 4"/>
          <p:cNvGrpSpPr>
            <a:grpSpLocks/>
          </p:cNvGrpSpPr>
          <p:nvPr/>
        </p:nvGrpSpPr>
        <p:grpSpPr bwMode="auto">
          <a:xfrm>
            <a:off x="1606550" y="1249363"/>
            <a:ext cx="7078663" cy="3454400"/>
            <a:chOff x="1836751" y="1351722"/>
            <a:chExt cx="4071068" cy="407106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36751" y="1351722"/>
              <a:ext cx="0" cy="407106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3872285" y="3387255"/>
              <a:ext cx="0" cy="407106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H="1">
            <a:off x="1511300" y="4703763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>
            <a:off x="1561306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47" name="TextBox 9"/>
          <p:cNvSpPr txBox="1">
            <a:spLocks noChangeArrowheads="1"/>
          </p:cNvSpPr>
          <p:nvPr/>
        </p:nvSpPr>
        <p:spPr bwMode="auto">
          <a:xfrm>
            <a:off x="1239838" y="4533900"/>
            <a:ext cx="288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0</a:t>
            </a:r>
          </a:p>
        </p:txBody>
      </p:sp>
      <p:sp>
        <p:nvSpPr>
          <p:cNvPr id="317448" name="TextBox 10"/>
          <p:cNvSpPr txBox="1">
            <a:spLocks noChangeArrowheads="1"/>
          </p:cNvSpPr>
          <p:nvPr/>
        </p:nvSpPr>
        <p:spPr bwMode="auto">
          <a:xfrm rot="-5400000">
            <a:off x="1418431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1980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511300" y="4129088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511300" y="3554413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511300" y="2979738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511300" y="2405063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511300" y="1830388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511300" y="1255713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55" name="TextBox 17"/>
          <p:cNvSpPr txBox="1">
            <a:spLocks noChangeArrowheads="1"/>
          </p:cNvSpPr>
          <p:nvPr/>
        </p:nvSpPr>
        <p:spPr bwMode="auto">
          <a:xfrm>
            <a:off x="2093913" y="5645150"/>
            <a:ext cx="1592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Calendar years</a:t>
            </a:r>
          </a:p>
        </p:txBody>
      </p:sp>
      <p:sp>
        <p:nvSpPr>
          <p:cNvPr id="317456" name="TextBox 18"/>
          <p:cNvSpPr txBox="1">
            <a:spLocks noChangeArrowheads="1"/>
          </p:cNvSpPr>
          <p:nvPr/>
        </p:nvSpPr>
        <p:spPr bwMode="auto">
          <a:xfrm>
            <a:off x="874713" y="3384550"/>
            <a:ext cx="654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2,000</a:t>
            </a:r>
          </a:p>
        </p:txBody>
      </p:sp>
      <p:sp>
        <p:nvSpPr>
          <p:cNvPr id="317457" name="TextBox 19"/>
          <p:cNvSpPr txBox="1">
            <a:spLocks noChangeArrowheads="1"/>
          </p:cNvSpPr>
          <p:nvPr/>
        </p:nvSpPr>
        <p:spPr bwMode="auto">
          <a:xfrm>
            <a:off x="874713" y="2805113"/>
            <a:ext cx="654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3,000</a:t>
            </a:r>
          </a:p>
        </p:txBody>
      </p:sp>
      <p:sp>
        <p:nvSpPr>
          <p:cNvPr id="317458" name="TextBox 20"/>
          <p:cNvSpPr txBox="1">
            <a:spLocks noChangeArrowheads="1"/>
          </p:cNvSpPr>
          <p:nvPr/>
        </p:nvSpPr>
        <p:spPr bwMode="auto">
          <a:xfrm>
            <a:off x="874713" y="2235200"/>
            <a:ext cx="654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4,000</a:t>
            </a:r>
          </a:p>
        </p:txBody>
      </p:sp>
      <p:sp>
        <p:nvSpPr>
          <p:cNvPr id="317459" name="TextBox 21"/>
          <p:cNvSpPr txBox="1">
            <a:spLocks noChangeArrowheads="1"/>
          </p:cNvSpPr>
          <p:nvPr/>
        </p:nvSpPr>
        <p:spPr bwMode="auto">
          <a:xfrm>
            <a:off x="947738" y="1635677"/>
            <a:ext cx="654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5,000</a:t>
            </a:r>
          </a:p>
        </p:txBody>
      </p:sp>
      <p:sp>
        <p:nvSpPr>
          <p:cNvPr id="317460" name="TextBox 22"/>
          <p:cNvSpPr txBox="1">
            <a:spLocks noChangeArrowheads="1"/>
          </p:cNvSpPr>
          <p:nvPr/>
        </p:nvSpPr>
        <p:spPr bwMode="auto">
          <a:xfrm>
            <a:off x="912813" y="1130445"/>
            <a:ext cx="654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6,000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 flipH="1">
            <a:off x="1796256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>
            <a:off x="203279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>
            <a:off x="226774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>
            <a:off x="250269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>
            <a:off x="2739231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>
            <a:off x="2974181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>
            <a:off x="3210719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>
            <a:off x="3445669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>
            <a:off x="3682206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>
            <a:off x="3917156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>
            <a:off x="415369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>
            <a:off x="438864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>
            <a:off x="4625181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>
            <a:off x="4860131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>
            <a:off x="5096669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>
            <a:off x="5331619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>
            <a:off x="5568156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>
            <a:off x="5803106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>
            <a:off x="603964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>
            <a:off x="627459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>
            <a:off x="650954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>
            <a:off x="6746081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>
            <a:off x="6981031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>
            <a:off x="7217569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>
            <a:off x="7452519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>
            <a:off x="7689056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 flipH="1">
            <a:off x="7924006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 flipH="1">
            <a:off x="816054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>
            <a:off x="839549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1" name="TextBox 53"/>
          <p:cNvSpPr txBox="1">
            <a:spLocks noChangeArrowheads="1"/>
          </p:cNvSpPr>
          <p:nvPr/>
        </p:nvSpPr>
        <p:spPr bwMode="auto">
          <a:xfrm rot="-5400000">
            <a:off x="1653381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1981</a:t>
            </a:r>
          </a:p>
        </p:txBody>
      </p:sp>
      <p:sp>
        <p:nvSpPr>
          <p:cNvPr id="317492" name="TextBox 54"/>
          <p:cNvSpPr txBox="1">
            <a:spLocks noChangeArrowheads="1"/>
          </p:cNvSpPr>
          <p:nvPr/>
        </p:nvSpPr>
        <p:spPr bwMode="auto">
          <a:xfrm rot="-5400000">
            <a:off x="1889919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1982</a:t>
            </a:r>
          </a:p>
        </p:txBody>
      </p:sp>
      <p:sp>
        <p:nvSpPr>
          <p:cNvPr id="317493" name="TextBox 55"/>
          <p:cNvSpPr txBox="1">
            <a:spLocks noChangeArrowheads="1"/>
          </p:cNvSpPr>
          <p:nvPr/>
        </p:nvSpPr>
        <p:spPr bwMode="auto">
          <a:xfrm rot="-5400000">
            <a:off x="2125663" y="4891088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1983</a:t>
            </a:r>
          </a:p>
        </p:txBody>
      </p:sp>
      <p:sp>
        <p:nvSpPr>
          <p:cNvPr id="317494" name="TextBox 56"/>
          <p:cNvSpPr txBox="1">
            <a:spLocks noChangeArrowheads="1"/>
          </p:cNvSpPr>
          <p:nvPr/>
        </p:nvSpPr>
        <p:spPr bwMode="auto">
          <a:xfrm rot="-5400000">
            <a:off x="2361406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1984</a:t>
            </a:r>
          </a:p>
        </p:txBody>
      </p:sp>
      <p:sp>
        <p:nvSpPr>
          <p:cNvPr id="317495" name="TextBox 57"/>
          <p:cNvSpPr txBox="1">
            <a:spLocks noChangeArrowheads="1"/>
          </p:cNvSpPr>
          <p:nvPr/>
        </p:nvSpPr>
        <p:spPr bwMode="auto">
          <a:xfrm rot="-5400000">
            <a:off x="2597944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1985</a:t>
            </a:r>
          </a:p>
        </p:txBody>
      </p:sp>
      <p:sp>
        <p:nvSpPr>
          <p:cNvPr id="317496" name="TextBox 58"/>
          <p:cNvSpPr txBox="1">
            <a:spLocks noChangeArrowheads="1"/>
          </p:cNvSpPr>
          <p:nvPr/>
        </p:nvSpPr>
        <p:spPr bwMode="auto">
          <a:xfrm rot="-5400000">
            <a:off x="2833688" y="4891088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1986</a:t>
            </a:r>
          </a:p>
        </p:txBody>
      </p:sp>
      <p:sp>
        <p:nvSpPr>
          <p:cNvPr id="317497" name="TextBox 59"/>
          <p:cNvSpPr txBox="1">
            <a:spLocks noChangeArrowheads="1"/>
          </p:cNvSpPr>
          <p:nvPr/>
        </p:nvSpPr>
        <p:spPr bwMode="auto">
          <a:xfrm rot="-5400000">
            <a:off x="3069431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1987</a:t>
            </a:r>
          </a:p>
        </p:txBody>
      </p:sp>
      <p:sp>
        <p:nvSpPr>
          <p:cNvPr id="317498" name="TextBox 60"/>
          <p:cNvSpPr txBox="1">
            <a:spLocks noChangeArrowheads="1"/>
          </p:cNvSpPr>
          <p:nvPr/>
        </p:nvSpPr>
        <p:spPr bwMode="auto">
          <a:xfrm rot="-5400000">
            <a:off x="3305969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1988</a:t>
            </a:r>
          </a:p>
        </p:txBody>
      </p:sp>
      <p:sp>
        <p:nvSpPr>
          <p:cNvPr id="317499" name="TextBox 61"/>
          <p:cNvSpPr txBox="1">
            <a:spLocks noChangeArrowheads="1"/>
          </p:cNvSpPr>
          <p:nvPr/>
        </p:nvSpPr>
        <p:spPr bwMode="auto">
          <a:xfrm rot="-5400000">
            <a:off x="3541713" y="4891088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1989</a:t>
            </a:r>
          </a:p>
        </p:txBody>
      </p:sp>
      <p:sp>
        <p:nvSpPr>
          <p:cNvPr id="317500" name="TextBox 62"/>
          <p:cNvSpPr txBox="1">
            <a:spLocks noChangeArrowheads="1"/>
          </p:cNvSpPr>
          <p:nvPr/>
        </p:nvSpPr>
        <p:spPr bwMode="auto">
          <a:xfrm rot="-5400000">
            <a:off x="3777456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1990</a:t>
            </a:r>
          </a:p>
        </p:txBody>
      </p:sp>
      <p:sp>
        <p:nvSpPr>
          <p:cNvPr id="317501" name="TextBox 63"/>
          <p:cNvSpPr txBox="1">
            <a:spLocks noChangeArrowheads="1"/>
          </p:cNvSpPr>
          <p:nvPr/>
        </p:nvSpPr>
        <p:spPr bwMode="auto">
          <a:xfrm rot="-5400000">
            <a:off x="4013994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1992</a:t>
            </a:r>
          </a:p>
        </p:txBody>
      </p:sp>
      <p:sp>
        <p:nvSpPr>
          <p:cNvPr id="317502" name="TextBox 64"/>
          <p:cNvSpPr txBox="1">
            <a:spLocks noChangeArrowheads="1"/>
          </p:cNvSpPr>
          <p:nvPr/>
        </p:nvSpPr>
        <p:spPr bwMode="auto">
          <a:xfrm rot="-5400000">
            <a:off x="4249738" y="4891088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1993</a:t>
            </a:r>
          </a:p>
        </p:txBody>
      </p:sp>
      <p:sp>
        <p:nvSpPr>
          <p:cNvPr id="317503" name="TextBox 65"/>
          <p:cNvSpPr txBox="1">
            <a:spLocks noChangeArrowheads="1"/>
          </p:cNvSpPr>
          <p:nvPr/>
        </p:nvSpPr>
        <p:spPr bwMode="auto">
          <a:xfrm rot="-5400000">
            <a:off x="4485481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1994</a:t>
            </a:r>
          </a:p>
        </p:txBody>
      </p:sp>
      <p:sp>
        <p:nvSpPr>
          <p:cNvPr id="317504" name="TextBox 66"/>
          <p:cNvSpPr txBox="1">
            <a:spLocks noChangeArrowheads="1"/>
          </p:cNvSpPr>
          <p:nvPr/>
        </p:nvSpPr>
        <p:spPr bwMode="auto">
          <a:xfrm rot="-5400000">
            <a:off x="4747603" y="4960435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1995</a:t>
            </a:r>
          </a:p>
        </p:txBody>
      </p:sp>
      <p:sp>
        <p:nvSpPr>
          <p:cNvPr id="317505" name="TextBox 67"/>
          <p:cNvSpPr txBox="1">
            <a:spLocks noChangeArrowheads="1"/>
          </p:cNvSpPr>
          <p:nvPr/>
        </p:nvSpPr>
        <p:spPr bwMode="auto">
          <a:xfrm rot="-5400000">
            <a:off x="4956969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1996</a:t>
            </a:r>
          </a:p>
        </p:txBody>
      </p:sp>
      <p:sp>
        <p:nvSpPr>
          <p:cNvPr id="317506" name="TextBox 68"/>
          <p:cNvSpPr txBox="1">
            <a:spLocks noChangeArrowheads="1"/>
          </p:cNvSpPr>
          <p:nvPr/>
        </p:nvSpPr>
        <p:spPr bwMode="auto">
          <a:xfrm rot="-5400000">
            <a:off x="5193506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1997</a:t>
            </a:r>
          </a:p>
        </p:txBody>
      </p:sp>
      <p:sp>
        <p:nvSpPr>
          <p:cNvPr id="317507" name="TextBox 69"/>
          <p:cNvSpPr txBox="1">
            <a:spLocks noChangeArrowheads="1"/>
          </p:cNvSpPr>
          <p:nvPr/>
        </p:nvSpPr>
        <p:spPr bwMode="auto">
          <a:xfrm rot="-5400000">
            <a:off x="5429250" y="4891088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1998</a:t>
            </a:r>
          </a:p>
        </p:txBody>
      </p:sp>
      <p:sp>
        <p:nvSpPr>
          <p:cNvPr id="317508" name="TextBox 70"/>
          <p:cNvSpPr txBox="1">
            <a:spLocks noChangeArrowheads="1"/>
          </p:cNvSpPr>
          <p:nvPr/>
        </p:nvSpPr>
        <p:spPr bwMode="auto">
          <a:xfrm rot="-5400000">
            <a:off x="5664994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1999</a:t>
            </a:r>
          </a:p>
        </p:txBody>
      </p:sp>
      <p:sp>
        <p:nvSpPr>
          <p:cNvPr id="317509" name="TextBox 71"/>
          <p:cNvSpPr txBox="1">
            <a:spLocks noChangeArrowheads="1"/>
          </p:cNvSpPr>
          <p:nvPr/>
        </p:nvSpPr>
        <p:spPr bwMode="auto">
          <a:xfrm rot="-5400000">
            <a:off x="5901531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2000</a:t>
            </a:r>
          </a:p>
        </p:txBody>
      </p:sp>
      <p:sp>
        <p:nvSpPr>
          <p:cNvPr id="317510" name="TextBox 72"/>
          <p:cNvSpPr txBox="1">
            <a:spLocks noChangeArrowheads="1"/>
          </p:cNvSpPr>
          <p:nvPr/>
        </p:nvSpPr>
        <p:spPr bwMode="auto">
          <a:xfrm rot="-5400000">
            <a:off x="6137275" y="4891088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2001</a:t>
            </a:r>
          </a:p>
        </p:txBody>
      </p:sp>
      <p:sp>
        <p:nvSpPr>
          <p:cNvPr id="317511" name="TextBox 73"/>
          <p:cNvSpPr txBox="1">
            <a:spLocks noChangeArrowheads="1"/>
          </p:cNvSpPr>
          <p:nvPr/>
        </p:nvSpPr>
        <p:spPr bwMode="auto">
          <a:xfrm rot="-5400000">
            <a:off x="6373019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2002</a:t>
            </a:r>
          </a:p>
        </p:txBody>
      </p:sp>
      <p:sp>
        <p:nvSpPr>
          <p:cNvPr id="317512" name="TextBox 74"/>
          <p:cNvSpPr txBox="1">
            <a:spLocks noChangeArrowheads="1"/>
          </p:cNvSpPr>
          <p:nvPr/>
        </p:nvSpPr>
        <p:spPr bwMode="auto">
          <a:xfrm rot="-5400000">
            <a:off x="6609556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2003</a:t>
            </a:r>
          </a:p>
        </p:txBody>
      </p:sp>
      <p:sp>
        <p:nvSpPr>
          <p:cNvPr id="317513" name="TextBox 75"/>
          <p:cNvSpPr txBox="1">
            <a:spLocks noChangeArrowheads="1"/>
          </p:cNvSpPr>
          <p:nvPr/>
        </p:nvSpPr>
        <p:spPr bwMode="auto">
          <a:xfrm rot="-5400000">
            <a:off x="6845300" y="4891088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2004</a:t>
            </a:r>
          </a:p>
        </p:txBody>
      </p:sp>
      <p:sp>
        <p:nvSpPr>
          <p:cNvPr id="317514" name="TextBox 76"/>
          <p:cNvSpPr txBox="1">
            <a:spLocks noChangeArrowheads="1"/>
          </p:cNvSpPr>
          <p:nvPr/>
        </p:nvSpPr>
        <p:spPr bwMode="auto">
          <a:xfrm rot="-5400000">
            <a:off x="7081044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2005</a:t>
            </a:r>
          </a:p>
        </p:txBody>
      </p:sp>
      <p:sp>
        <p:nvSpPr>
          <p:cNvPr id="317515" name="TextBox 77"/>
          <p:cNvSpPr txBox="1">
            <a:spLocks noChangeArrowheads="1"/>
          </p:cNvSpPr>
          <p:nvPr/>
        </p:nvSpPr>
        <p:spPr bwMode="auto">
          <a:xfrm rot="-5400000">
            <a:off x="7317581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2006</a:t>
            </a:r>
          </a:p>
        </p:txBody>
      </p:sp>
      <p:sp>
        <p:nvSpPr>
          <p:cNvPr id="317516" name="TextBox 78"/>
          <p:cNvSpPr txBox="1">
            <a:spLocks noChangeArrowheads="1"/>
          </p:cNvSpPr>
          <p:nvPr/>
        </p:nvSpPr>
        <p:spPr bwMode="auto">
          <a:xfrm rot="-5400000">
            <a:off x="7553325" y="4891088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2007</a:t>
            </a:r>
          </a:p>
        </p:txBody>
      </p:sp>
      <p:sp>
        <p:nvSpPr>
          <p:cNvPr id="317517" name="TextBox 79"/>
          <p:cNvSpPr txBox="1">
            <a:spLocks noChangeArrowheads="1"/>
          </p:cNvSpPr>
          <p:nvPr/>
        </p:nvSpPr>
        <p:spPr bwMode="auto">
          <a:xfrm rot="-5400000">
            <a:off x="7789069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2008</a:t>
            </a:r>
          </a:p>
        </p:txBody>
      </p:sp>
      <p:sp>
        <p:nvSpPr>
          <p:cNvPr id="317518" name="TextBox 80"/>
          <p:cNvSpPr txBox="1">
            <a:spLocks noChangeArrowheads="1"/>
          </p:cNvSpPr>
          <p:nvPr/>
        </p:nvSpPr>
        <p:spPr bwMode="auto">
          <a:xfrm rot="-5400000">
            <a:off x="8025606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2009</a:t>
            </a:r>
          </a:p>
        </p:txBody>
      </p:sp>
      <p:sp>
        <p:nvSpPr>
          <p:cNvPr id="317519" name="TextBox 81"/>
          <p:cNvSpPr txBox="1">
            <a:spLocks noChangeArrowheads="1"/>
          </p:cNvSpPr>
          <p:nvPr/>
        </p:nvSpPr>
        <p:spPr bwMode="auto">
          <a:xfrm rot="-5400000">
            <a:off x="8260556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2010</a:t>
            </a:r>
          </a:p>
        </p:txBody>
      </p:sp>
      <p:sp>
        <p:nvSpPr>
          <p:cNvPr id="83" name="Right Brace 82"/>
          <p:cNvSpPr/>
          <p:nvPr/>
        </p:nvSpPr>
        <p:spPr>
          <a:xfrm rot="5400000" flipV="1">
            <a:off x="2764631" y="4350544"/>
            <a:ext cx="214313" cy="2346325"/>
          </a:xfrm>
          <a:prstGeom prst="rightBrace">
            <a:avLst>
              <a:gd name="adj1" fmla="val 7385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17521" name="TextBox 83"/>
          <p:cNvSpPr txBox="1">
            <a:spLocks noChangeArrowheads="1"/>
          </p:cNvSpPr>
          <p:nvPr/>
        </p:nvSpPr>
        <p:spPr bwMode="auto">
          <a:xfrm>
            <a:off x="874713" y="3965575"/>
            <a:ext cx="654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1,000</a:t>
            </a:r>
          </a:p>
        </p:txBody>
      </p:sp>
      <p:sp>
        <p:nvSpPr>
          <p:cNvPr id="317522" name="TextBox 84"/>
          <p:cNvSpPr txBox="1">
            <a:spLocks noChangeArrowheads="1"/>
          </p:cNvSpPr>
          <p:nvPr/>
        </p:nvSpPr>
        <p:spPr bwMode="auto">
          <a:xfrm>
            <a:off x="5641975" y="5645150"/>
            <a:ext cx="1587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Financial years</a:t>
            </a:r>
          </a:p>
        </p:txBody>
      </p:sp>
      <p:sp>
        <p:nvSpPr>
          <p:cNvPr id="86" name="Right Brace 85"/>
          <p:cNvSpPr/>
          <p:nvPr/>
        </p:nvSpPr>
        <p:spPr>
          <a:xfrm rot="5400000" flipV="1">
            <a:off x="6310312" y="3362326"/>
            <a:ext cx="214313" cy="4322762"/>
          </a:xfrm>
          <a:prstGeom prst="rightBrace">
            <a:avLst>
              <a:gd name="adj1" fmla="val 7385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17524" name="TextBox 86"/>
          <p:cNvSpPr txBox="1">
            <a:spLocks noChangeArrowheads="1"/>
          </p:cNvSpPr>
          <p:nvPr/>
        </p:nvSpPr>
        <p:spPr bwMode="auto">
          <a:xfrm>
            <a:off x="4114800" y="5942013"/>
            <a:ext cx="1771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0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Year of surgery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631164" y="2554082"/>
            <a:ext cx="185159" cy="21449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866655" y="2599658"/>
            <a:ext cx="185159" cy="209941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122488" y="2542686"/>
            <a:ext cx="185159" cy="21449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337637" y="2605356"/>
            <a:ext cx="185159" cy="20937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573128" y="2554082"/>
            <a:ext cx="185159" cy="21449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808619" y="2542686"/>
            <a:ext cx="185159" cy="215638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044110" y="2499958"/>
            <a:ext cx="185159" cy="219911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279601" y="2799060"/>
            <a:ext cx="185159" cy="190001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515092" y="2696512"/>
            <a:ext cx="185159" cy="20025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750583" y="2659480"/>
            <a:ext cx="185159" cy="20395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3986074" y="2531292"/>
            <a:ext cx="185159" cy="21677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221565" y="2813304"/>
            <a:ext cx="185159" cy="18857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457056" y="2696512"/>
            <a:ext cx="185159" cy="20025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692547" y="2764878"/>
            <a:ext cx="185159" cy="193419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928038" y="2682268"/>
            <a:ext cx="185159" cy="201680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163529" y="2944340"/>
            <a:ext cx="185159" cy="17547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399020" y="2773424"/>
            <a:ext cx="185159" cy="192565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634511" y="2736120"/>
            <a:ext cx="185159" cy="196295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870002" y="2794178"/>
            <a:ext cx="185159" cy="190489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105493" y="2707092"/>
            <a:ext cx="185159" cy="199198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340984" y="2649034"/>
            <a:ext cx="185159" cy="205004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576475" y="2913920"/>
            <a:ext cx="185159" cy="178515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811966" y="2696206"/>
            <a:ext cx="185159" cy="200287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047457" y="2819578"/>
            <a:ext cx="185159" cy="187949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7282948" y="2754264"/>
            <a:ext cx="185159" cy="19448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7518439" y="2565578"/>
            <a:ext cx="185159" cy="213349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753930" y="2340606"/>
            <a:ext cx="185159" cy="235847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7989421" y="2209978"/>
            <a:ext cx="185159" cy="248909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8224912" y="2112005"/>
            <a:ext cx="185159" cy="258707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8460432" y="1678769"/>
            <a:ext cx="185159" cy="30297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17615" name="TextBox 123"/>
          <p:cNvSpPr txBox="1">
            <a:spLocks noChangeArrowheads="1"/>
          </p:cNvSpPr>
          <p:nvPr/>
        </p:nvSpPr>
        <p:spPr bwMode="auto">
          <a:xfrm rot="-5400000">
            <a:off x="-644525" y="2790825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Number of procedures</a:t>
            </a:r>
          </a:p>
        </p:txBody>
      </p:sp>
      <p:grpSp>
        <p:nvGrpSpPr>
          <p:cNvPr id="127" name="Group 126"/>
          <p:cNvGrpSpPr>
            <a:grpSpLocks/>
          </p:cNvGrpSpPr>
          <p:nvPr/>
        </p:nvGrpSpPr>
        <p:grpSpPr bwMode="auto">
          <a:xfrm>
            <a:off x="3995738" y="1136650"/>
            <a:ext cx="3732212" cy="1552575"/>
            <a:chOff x="3995936" y="1136028"/>
            <a:chExt cx="3732730" cy="1553754"/>
          </a:xfrm>
        </p:grpSpPr>
        <p:sp>
          <p:nvSpPr>
            <p:cNvPr id="126" name="Down Arrow 125"/>
            <p:cNvSpPr/>
            <p:nvPr/>
          </p:nvSpPr>
          <p:spPr>
            <a:xfrm>
              <a:off x="7256206" y="2005782"/>
              <a:ext cx="221226" cy="684000"/>
            </a:xfrm>
            <a:prstGeom prst="downArrow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GB" sz="1900">
                <a:solidFill>
                  <a:prstClr val="white"/>
                </a:solidFill>
              </a:endParaRPr>
            </a:p>
          </p:txBody>
        </p:sp>
        <p:sp>
          <p:nvSpPr>
            <p:cNvPr id="125" name="TextBox 3"/>
            <p:cNvSpPr txBox="1">
              <a:spLocks noChangeArrowheads="1"/>
            </p:cNvSpPr>
            <p:nvPr/>
          </p:nvSpPr>
          <p:spPr bwMode="auto">
            <a:xfrm>
              <a:off x="3995936" y="1136028"/>
              <a:ext cx="3732730" cy="919401"/>
            </a:xfrm>
            <a:prstGeom prst="roundRect">
              <a:avLst/>
            </a:prstGeom>
            <a:solidFill>
              <a:schemeClr val="accent1"/>
            </a:solidFill>
            <a:ln w="1587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400" b="1" dirty="0">
                  <a:solidFill>
                    <a:prstClr val="white"/>
                  </a:solidFill>
                  <a:cs typeface="Arial" pitchFamily="34" charset="0"/>
                </a:rPr>
                <a:t>National Lung Cancer Audit</a:t>
              </a:r>
            </a:p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400" b="1" dirty="0">
                  <a:solidFill>
                    <a:prstClr val="white"/>
                  </a:solidFill>
                  <a:cs typeface="Arial" pitchFamily="34" charset="0"/>
                </a:rPr>
                <a:t> first report</a:t>
              </a:r>
            </a:p>
          </p:txBody>
        </p:sp>
      </p:grpSp>
      <p:sp>
        <p:nvSpPr>
          <p:cNvPr id="129" name="TextBox 81"/>
          <p:cNvSpPr txBox="1">
            <a:spLocks noChangeArrowheads="1"/>
          </p:cNvSpPr>
          <p:nvPr/>
        </p:nvSpPr>
        <p:spPr bwMode="auto">
          <a:xfrm rot="-5400000">
            <a:off x="8494487" y="4856591"/>
            <a:ext cx="6014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2011</a:t>
            </a:r>
            <a:endParaRPr lang="en-GB" sz="1600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214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4"/>
          <p:cNvSpPr txBox="1">
            <a:spLocks noChangeArrowheads="1"/>
          </p:cNvSpPr>
          <p:nvPr/>
        </p:nvSpPr>
        <p:spPr bwMode="auto">
          <a:xfrm>
            <a:off x="398463" y="-381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Primary lung cancer resections (</a:t>
            </a:r>
            <a:r>
              <a:rPr lang="en-GB" sz="32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n=122,408</a:t>
            </a:r>
            <a:r>
              <a:rPr lang="en-GB" sz="32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)</a:t>
            </a:r>
          </a:p>
        </p:txBody>
      </p:sp>
      <p:sp>
        <p:nvSpPr>
          <p:cNvPr id="317443" name="TextBox 2"/>
          <p:cNvSpPr txBox="1">
            <a:spLocks noChangeArrowheads="1"/>
          </p:cNvSpPr>
          <p:nvPr/>
        </p:nvSpPr>
        <p:spPr bwMode="auto">
          <a:xfrm>
            <a:off x="129376" y="6525344"/>
            <a:ext cx="465864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1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Source: R </a:t>
            </a:r>
            <a:r>
              <a:rPr lang="en-GB" sz="11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Page &amp; Doug West, </a:t>
            </a:r>
            <a:r>
              <a:rPr lang="en-GB" sz="11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Society of Cardiothoracic Surgeons Audit </a:t>
            </a:r>
            <a:r>
              <a:rPr lang="en-GB" sz="11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2013 </a:t>
            </a:r>
            <a:endParaRPr lang="en-GB" sz="1100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317444" name="Group 4"/>
          <p:cNvGrpSpPr>
            <a:grpSpLocks/>
          </p:cNvGrpSpPr>
          <p:nvPr/>
        </p:nvGrpSpPr>
        <p:grpSpPr bwMode="auto">
          <a:xfrm>
            <a:off x="1606550" y="1249363"/>
            <a:ext cx="7078663" cy="3454400"/>
            <a:chOff x="1836751" y="1351722"/>
            <a:chExt cx="4071068" cy="407106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36751" y="1351722"/>
              <a:ext cx="0" cy="407106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3872285" y="3387255"/>
              <a:ext cx="0" cy="407106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H="1">
            <a:off x="1511300" y="4703763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>
            <a:off x="1561306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47" name="TextBox 9"/>
          <p:cNvSpPr txBox="1">
            <a:spLocks noChangeArrowheads="1"/>
          </p:cNvSpPr>
          <p:nvPr/>
        </p:nvSpPr>
        <p:spPr bwMode="auto">
          <a:xfrm>
            <a:off x="1239838" y="4533900"/>
            <a:ext cx="288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0</a:t>
            </a:r>
          </a:p>
        </p:txBody>
      </p:sp>
      <p:sp>
        <p:nvSpPr>
          <p:cNvPr id="317448" name="TextBox 10"/>
          <p:cNvSpPr txBox="1">
            <a:spLocks noChangeArrowheads="1"/>
          </p:cNvSpPr>
          <p:nvPr/>
        </p:nvSpPr>
        <p:spPr bwMode="auto">
          <a:xfrm rot="-5400000">
            <a:off x="1418431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1980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511300" y="4129088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511300" y="3554413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511300" y="2979738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511300" y="2405063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511300" y="1830388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511300" y="1255713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55" name="TextBox 17"/>
          <p:cNvSpPr txBox="1">
            <a:spLocks noChangeArrowheads="1"/>
          </p:cNvSpPr>
          <p:nvPr/>
        </p:nvSpPr>
        <p:spPr bwMode="auto">
          <a:xfrm>
            <a:off x="2093913" y="5645150"/>
            <a:ext cx="1592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Calendar years</a:t>
            </a:r>
          </a:p>
        </p:txBody>
      </p:sp>
      <p:sp>
        <p:nvSpPr>
          <p:cNvPr id="317456" name="TextBox 18"/>
          <p:cNvSpPr txBox="1">
            <a:spLocks noChangeArrowheads="1"/>
          </p:cNvSpPr>
          <p:nvPr/>
        </p:nvSpPr>
        <p:spPr bwMode="auto">
          <a:xfrm>
            <a:off x="874713" y="3384550"/>
            <a:ext cx="654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2,000</a:t>
            </a:r>
          </a:p>
        </p:txBody>
      </p:sp>
      <p:sp>
        <p:nvSpPr>
          <p:cNvPr id="317457" name="TextBox 19"/>
          <p:cNvSpPr txBox="1">
            <a:spLocks noChangeArrowheads="1"/>
          </p:cNvSpPr>
          <p:nvPr/>
        </p:nvSpPr>
        <p:spPr bwMode="auto">
          <a:xfrm>
            <a:off x="874713" y="2805113"/>
            <a:ext cx="654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3,000</a:t>
            </a:r>
          </a:p>
        </p:txBody>
      </p:sp>
      <p:sp>
        <p:nvSpPr>
          <p:cNvPr id="317458" name="TextBox 20"/>
          <p:cNvSpPr txBox="1">
            <a:spLocks noChangeArrowheads="1"/>
          </p:cNvSpPr>
          <p:nvPr/>
        </p:nvSpPr>
        <p:spPr bwMode="auto">
          <a:xfrm>
            <a:off x="874713" y="2235200"/>
            <a:ext cx="654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4,000</a:t>
            </a:r>
          </a:p>
        </p:txBody>
      </p:sp>
      <p:sp>
        <p:nvSpPr>
          <p:cNvPr id="317459" name="TextBox 21"/>
          <p:cNvSpPr txBox="1">
            <a:spLocks noChangeArrowheads="1"/>
          </p:cNvSpPr>
          <p:nvPr/>
        </p:nvSpPr>
        <p:spPr bwMode="auto">
          <a:xfrm>
            <a:off x="947738" y="1635677"/>
            <a:ext cx="654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5,000</a:t>
            </a:r>
          </a:p>
        </p:txBody>
      </p:sp>
      <p:sp>
        <p:nvSpPr>
          <p:cNvPr id="317460" name="TextBox 22"/>
          <p:cNvSpPr txBox="1">
            <a:spLocks noChangeArrowheads="1"/>
          </p:cNvSpPr>
          <p:nvPr/>
        </p:nvSpPr>
        <p:spPr bwMode="auto">
          <a:xfrm>
            <a:off x="912813" y="1130445"/>
            <a:ext cx="654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6,000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 flipH="1">
            <a:off x="1796256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>
            <a:off x="203279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>
            <a:off x="226774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>
            <a:off x="250269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>
            <a:off x="2739231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>
            <a:off x="2974181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>
            <a:off x="3210719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>
            <a:off x="3445669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>
            <a:off x="3682206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>
            <a:off x="3917156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>
            <a:off x="415369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>
            <a:off x="438864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>
            <a:off x="4625181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>
            <a:off x="4860131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>
            <a:off x="5096669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>
            <a:off x="5331619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>
            <a:off x="5568156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>
            <a:off x="5803106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>
            <a:off x="603964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>
            <a:off x="627459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>
            <a:off x="650954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>
            <a:off x="6746081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>
            <a:off x="6981031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>
            <a:off x="7217569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>
            <a:off x="7452519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>
            <a:off x="7689056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 flipH="1">
            <a:off x="7924006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 flipH="1">
            <a:off x="816054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>
            <a:off x="8395494" y="4753769"/>
            <a:ext cx="904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1" name="TextBox 53"/>
          <p:cNvSpPr txBox="1">
            <a:spLocks noChangeArrowheads="1"/>
          </p:cNvSpPr>
          <p:nvPr/>
        </p:nvSpPr>
        <p:spPr bwMode="auto">
          <a:xfrm rot="-5400000">
            <a:off x="1653381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1981</a:t>
            </a:r>
          </a:p>
        </p:txBody>
      </p:sp>
      <p:sp>
        <p:nvSpPr>
          <p:cNvPr id="317492" name="TextBox 54"/>
          <p:cNvSpPr txBox="1">
            <a:spLocks noChangeArrowheads="1"/>
          </p:cNvSpPr>
          <p:nvPr/>
        </p:nvSpPr>
        <p:spPr bwMode="auto">
          <a:xfrm rot="-5400000">
            <a:off x="1889919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1982</a:t>
            </a:r>
          </a:p>
        </p:txBody>
      </p:sp>
      <p:sp>
        <p:nvSpPr>
          <p:cNvPr id="317493" name="TextBox 55"/>
          <p:cNvSpPr txBox="1">
            <a:spLocks noChangeArrowheads="1"/>
          </p:cNvSpPr>
          <p:nvPr/>
        </p:nvSpPr>
        <p:spPr bwMode="auto">
          <a:xfrm rot="-5400000">
            <a:off x="2125663" y="4891088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1983</a:t>
            </a:r>
          </a:p>
        </p:txBody>
      </p:sp>
      <p:sp>
        <p:nvSpPr>
          <p:cNvPr id="317494" name="TextBox 56"/>
          <p:cNvSpPr txBox="1">
            <a:spLocks noChangeArrowheads="1"/>
          </p:cNvSpPr>
          <p:nvPr/>
        </p:nvSpPr>
        <p:spPr bwMode="auto">
          <a:xfrm rot="-5400000">
            <a:off x="2361406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1984</a:t>
            </a:r>
          </a:p>
        </p:txBody>
      </p:sp>
      <p:sp>
        <p:nvSpPr>
          <p:cNvPr id="317495" name="TextBox 57"/>
          <p:cNvSpPr txBox="1">
            <a:spLocks noChangeArrowheads="1"/>
          </p:cNvSpPr>
          <p:nvPr/>
        </p:nvSpPr>
        <p:spPr bwMode="auto">
          <a:xfrm rot="-5400000">
            <a:off x="2597944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1985</a:t>
            </a:r>
          </a:p>
        </p:txBody>
      </p:sp>
      <p:sp>
        <p:nvSpPr>
          <p:cNvPr id="317496" name="TextBox 58"/>
          <p:cNvSpPr txBox="1">
            <a:spLocks noChangeArrowheads="1"/>
          </p:cNvSpPr>
          <p:nvPr/>
        </p:nvSpPr>
        <p:spPr bwMode="auto">
          <a:xfrm rot="-5400000">
            <a:off x="2833688" y="4891088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1986</a:t>
            </a:r>
          </a:p>
        </p:txBody>
      </p:sp>
      <p:sp>
        <p:nvSpPr>
          <p:cNvPr id="317497" name="TextBox 59"/>
          <p:cNvSpPr txBox="1">
            <a:spLocks noChangeArrowheads="1"/>
          </p:cNvSpPr>
          <p:nvPr/>
        </p:nvSpPr>
        <p:spPr bwMode="auto">
          <a:xfrm rot="-5400000">
            <a:off x="3069431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1987</a:t>
            </a:r>
          </a:p>
        </p:txBody>
      </p:sp>
      <p:sp>
        <p:nvSpPr>
          <p:cNvPr id="317498" name="TextBox 60"/>
          <p:cNvSpPr txBox="1">
            <a:spLocks noChangeArrowheads="1"/>
          </p:cNvSpPr>
          <p:nvPr/>
        </p:nvSpPr>
        <p:spPr bwMode="auto">
          <a:xfrm rot="-5400000">
            <a:off x="3305969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1988</a:t>
            </a:r>
          </a:p>
        </p:txBody>
      </p:sp>
      <p:sp>
        <p:nvSpPr>
          <p:cNvPr id="317499" name="TextBox 61"/>
          <p:cNvSpPr txBox="1">
            <a:spLocks noChangeArrowheads="1"/>
          </p:cNvSpPr>
          <p:nvPr/>
        </p:nvSpPr>
        <p:spPr bwMode="auto">
          <a:xfrm rot="-5400000">
            <a:off x="3541713" y="4891088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1989</a:t>
            </a:r>
          </a:p>
        </p:txBody>
      </p:sp>
      <p:sp>
        <p:nvSpPr>
          <p:cNvPr id="317500" name="TextBox 62"/>
          <p:cNvSpPr txBox="1">
            <a:spLocks noChangeArrowheads="1"/>
          </p:cNvSpPr>
          <p:nvPr/>
        </p:nvSpPr>
        <p:spPr bwMode="auto">
          <a:xfrm rot="-5400000">
            <a:off x="3777456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1990</a:t>
            </a:r>
          </a:p>
        </p:txBody>
      </p:sp>
      <p:sp>
        <p:nvSpPr>
          <p:cNvPr id="317501" name="TextBox 63"/>
          <p:cNvSpPr txBox="1">
            <a:spLocks noChangeArrowheads="1"/>
          </p:cNvSpPr>
          <p:nvPr/>
        </p:nvSpPr>
        <p:spPr bwMode="auto">
          <a:xfrm rot="-5400000">
            <a:off x="4013994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1992</a:t>
            </a:r>
          </a:p>
        </p:txBody>
      </p:sp>
      <p:sp>
        <p:nvSpPr>
          <p:cNvPr id="317502" name="TextBox 64"/>
          <p:cNvSpPr txBox="1">
            <a:spLocks noChangeArrowheads="1"/>
          </p:cNvSpPr>
          <p:nvPr/>
        </p:nvSpPr>
        <p:spPr bwMode="auto">
          <a:xfrm rot="-5400000">
            <a:off x="4249738" y="4891088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1993</a:t>
            </a:r>
          </a:p>
        </p:txBody>
      </p:sp>
      <p:sp>
        <p:nvSpPr>
          <p:cNvPr id="317503" name="TextBox 65"/>
          <p:cNvSpPr txBox="1">
            <a:spLocks noChangeArrowheads="1"/>
          </p:cNvSpPr>
          <p:nvPr/>
        </p:nvSpPr>
        <p:spPr bwMode="auto">
          <a:xfrm rot="-5400000">
            <a:off x="4485481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1994</a:t>
            </a:r>
          </a:p>
        </p:txBody>
      </p:sp>
      <p:sp>
        <p:nvSpPr>
          <p:cNvPr id="317504" name="TextBox 66"/>
          <p:cNvSpPr txBox="1">
            <a:spLocks noChangeArrowheads="1"/>
          </p:cNvSpPr>
          <p:nvPr/>
        </p:nvSpPr>
        <p:spPr bwMode="auto">
          <a:xfrm rot="-5400000">
            <a:off x="4747603" y="4960435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1995</a:t>
            </a:r>
          </a:p>
        </p:txBody>
      </p:sp>
      <p:sp>
        <p:nvSpPr>
          <p:cNvPr id="317505" name="TextBox 67"/>
          <p:cNvSpPr txBox="1">
            <a:spLocks noChangeArrowheads="1"/>
          </p:cNvSpPr>
          <p:nvPr/>
        </p:nvSpPr>
        <p:spPr bwMode="auto">
          <a:xfrm rot="-5400000">
            <a:off x="4956969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1996</a:t>
            </a:r>
          </a:p>
        </p:txBody>
      </p:sp>
      <p:sp>
        <p:nvSpPr>
          <p:cNvPr id="317506" name="TextBox 68"/>
          <p:cNvSpPr txBox="1">
            <a:spLocks noChangeArrowheads="1"/>
          </p:cNvSpPr>
          <p:nvPr/>
        </p:nvSpPr>
        <p:spPr bwMode="auto">
          <a:xfrm rot="-5400000">
            <a:off x="5193506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1997</a:t>
            </a:r>
          </a:p>
        </p:txBody>
      </p:sp>
      <p:sp>
        <p:nvSpPr>
          <p:cNvPr id="317507" name="TextBox 69"/>
          <p:cNvSpPr txBox="1">
            <a:spLocks noChangeArrowheads="1"/>
          </p:cNvSpPr>
          <p:nvPr/>
        </p:nvSpPr>
        <p:spPr bwMode="auto">
          <a:xfrm rot="-5400000">
            <a:off x="5429250" y="4891088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1998</a:t>
            </a:r>
          </a:p>
        </p:txBody>
      </p:sp>
      <p:sp>
        <p:nvSpPr>
          <p:cNvPr id="317508" name="TextBox 70"/>
          <p:cNvSpPr txBox="1">
            <a:spLocks noChangeArrowheads="1"/>
          </p:cNvSpPr>
          <p:nvPr/>
        </p:nvSpPr>
        <p:spPr bwMode="auto">
          <a:xfrm rot="-5400000">
            <a:off x="5664994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1999</a:t>
            </a:r>
          </a:p>
        </p:txBody>
      </p:sp>
      <p:sp>
        <p:nvSpPr>
          <p:cNvPr id="317509" name="TextBox 71"/>
          <p:cNvSpPr txBox="1">
            <a:spLocks noChangeArrowheads="1"/>
          </p:cNvSpPr>
          <p:nvPr/>
        </p:nvSpPr>
        <p:spPr bwMode="auto">
          <a:xfrm rot="-5400000">
            <a:off x="5901531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2000</a:t>
            </a:r>
          </a:p>
        </p:txBody>
      </p:sp>
      <p:sp>
        <p:nvSpPr>
          <p:cNvPr id="317510" name="TextBox 72"/>
          <p:cNvSpPr txBox="1">
            <a:spLocks noChangeArrowheads="1"/>
          </p:cNvSpPr>
          <p:nvPr/>
        </p:nvSpPr>
        <p:spPr bwMode="auto">
          <a:xfrm rot="-5400000">
            <a:off x="6137275" y="4891088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2001</a:t>
            </a:r>
          </a:p>
        </p:txBody>
      </p:sp>
      <p:sp>
        <p:nvSpPr>
          <p:cNvPr id="317511" name="TextBox 73"/>
          <p:cNvSpPr txBox="1">
            <a:spLocks noChangeArrowheads="1"/>
          </p:cNvSpPr>
          <p:nvPr/>
        </p:nvSpPr>
        <p:spPr bwMode="auto">
          <a:xfrm rot="-5400000">
            <a:off x="6373019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2002</a:t>
            </a:r>
          </a:p>
        </p:txBody>
      </p:sp>
      <p:sp>
        <p:nvSpPr>
          <p:cNvPr id="317512" name="TextBox 74"/>
          <p:cNvSpPr txBox="1">
            <a:spLocks noChangeArrowheads="1"/>
          </p:cNvSpPr>
          <p:nvPr/>
        </p:nvSpPr>
        <p:spPr bwMode="auto">
          <a:xfrm rot="-5400000">
            <a:off x="6609556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2003</a:t>
            </a:r>
          </a:p>
        </p:txBody>
      </p:sp>
      <p:sp>
        <p:nvSpPr>
          <p:cNvPr id="317513" name="TextBox 75"/>
          <p:cNvSpPr txBox="1">
            <a:spLocks noChangeArrowheads="1"/>
          </p:cNvSpPr>
          <p:nvPr/>
        </p:nvSpPr>
        <p:spPr bwMode="auto">
          <a:xfrm rot="-5400000">
            <a:off x="6845300" y="4891088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2004</a:t>
            </a:r>
          </a:p>
        </p:txBody>
      </p:sp>
      <p:sp>
        <p:nvSpPr>
          <p:cNvPr id="317514" name="TextBox 76"/>
          <p:cNvSpPr txBox="1">
            <a:spLocks noChangeArrowheads="1"/>
          </p:cNvSpPr>
          <p:nvPr/>
        </p:nvSpPr>
        <p:spPr bwMode="auto">
          <a:xfrm rot="-5400000">
            <a:off x="7081044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2005</a:t>
            </a:r>
          </a:p>
        </p:txBody>
      </p:sp>
      <p:sp>
        <p:nvSpPr>
          <p:cNvPr id="317515" name="TextBox 77"/>
          <p:cNvSpPr txBox="1">
            <a:spLocks noChangeArrowheads="1"/>
          </p:cNvSpPr>
          <p:nvPr/>
        </p:nvSpPr>
        <p:spPr bwMode="auto">
          <a:xfrm rot="-5400000">
            <a:off x="7317581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2006</a:t>
            </a:r>
          </a:p>
        </p:txBody>
      </p:sp>
      <p:sp>
        <p:nvSpPr>
          <p:cNvPr id="317516" name="TextBox 78"/>
          <p:cNvSpPr txBox="1">
            <a:spLocks noChangeArrowheads="1"/>
          </p:cNvSpPr>
          <p:nvPr/>
        </p:nvSpPr>
        <p:spPr bwMode="auto">
          <a:xfrm rot="-5400000">
            <a:off x="7553325" y="4891088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2007</a:t>
            </a:r>
          </a:p>
        </p:txBody>
      </p:sp>
      <p:sp>
        <p:nvSpPr>
          <p:cNvPr id="317517" name="TextBox 79"/>
          <p:cNvSpPr txBox="1">
            <a:spLocks noChangeArrowheads="1"/>
          </p:cNvSpPr>
          <p:nvPr/>
        </p:nvSpPr>
        <p:spPr bwMode="auto">
          <a:xfrm rot="-5400000">
            <a:off x="7789069" y="4891882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2008</a:t>
            </a:r>
          </a:p>
        </p:txBody>
      </p:sp>
      <p:sp>
        <p:nvSpPr>
          <p:cNvPr id="317518" name="TextBox 80"/>
          <p:cNvSpPr txBox="1">
            <a:spLocks noChangeArrowheads="1"/>
          </p:cNvSpPr>
          <p:nvPr/>
        </p:nvSpPr>
        <p:spPr bwMode="auto">
          <a:xfrm rot="-5400000">
            <a:off x="8025606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2009</a:t>
            </a:r>
          </a:p>
        </p:txBody>
      </p:sp>
      <p:sp>
        <p:nvSpPr>
          <p:cNvPr id="317519" name="TextBox 81"/>
          <p:cNvSpPr txBox="1">
            <a:spLocks noChangeArrowheads="1"/>
          </p:cNvSpPr>
          <p:nvPr/>
        </p:nvSpPr>
        <p:spPr bwMode="auto">
          <a:xfrm rot="-5400000">
            <a:off x="8260556" y="4891882"/>
            <a:ext cx="600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2010</a:t>
            </a:r>
          </a:p>
        </p:txBody>
      </p:sp>
      <p:sp>
        <p:nvSpPr>
          <p:cNvPr id="83" name="Right Brace 82"/>
          <p:cNvSpPr/>
          <p:nvPr/>
        </p:nvSpPr>
        <p:spPr>
          <a:xfrm rot="5400000" flipV="1">
            <a:off x="2764631" y="4350544"/>
            <a:ext cx="214313" cy="2346325"/>
          </a:xfrm>
          <a:prstGeom prst="rightBrace">
            <a:avLst>
              <a:gd name="adj1" fmla="val 7385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17521" name="TextBox 83"/>
          <p:cNvSpPr txBox="1">
            <a:spLocks noChangeArrowheads="1"/>
          </p:cNvSpPr>
          <p:nvPr/>
        </p:nvSpPr>
        <p:spPr bwMode="auto">
          <a:xfrm>
            <a:off x="874713" y="3965575"/>
            <a:ext cx="654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1,000</a:t>
            </a:r>
          </a:p>
        </p:txBody>
      </p:sp>
      <p:sp>
        <p:nvSpPr>
          <p:cNvPr id="317522" name="TextBox 84"/>
          <p:cNvSpPr txBox="1">
            <a:spLocks noChangeArrowheads="1"/>
          </p:cNvSpPr>
          <p:nvPr/>
        </p:nvSpPr>
        <p:spPr bwMode="auto">
          <a:xfrm>
            <a:off x="5641975" y="5645150"/>
            <a:ext cx="1587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Financial years</a:t>
            </a:r>
          </a:p>
        </p:txBody>
      </p:sp>
      <p:sp>
        <p:nvSpPr>
          <p:cNvPr id="86" name="Right Brace 85"/>
          <p:cNvSpPr/>
          <p:nvPr/>
        </p:nvSpPr>
        <p:spPr>
          <a:xfrm rot="5400000" flipV="1">
            <a:off x="6310312" y="3362326"/>
            <a:ext cx="214313" cy="4322762"/>
          </a:xfrm>
          <a:prstGeom prst="rightBrace">
            <a:avLst>
              <a:gd name="adj1" fmla="val 7385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17524" name="TextBox 86"/>
          <p:cNvSpPr txBox="1">
            <a:spLocks noChangeArrowheads="1"/>
          </p:cNvSpPr>
          <p:nvPr/>
        </p:nvSpPr>
        <p:spPr bwMode="auto">
          <a:xfrm>
            <a:off x="4114800" y="5942013"/>
            <a:ext cx="1771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0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Year of surgery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631164" y="2554082"/>
            <a:ext cx="185159" cy="21449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866655" y="2599658"/>
            <a:ext cx="185159" cy="209941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122488" y="2542686"/>
            <a:ext cx="185159" cy="21449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337637" y="2605356"/>
            <a:ext cx="185159" cy="20937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573128" y="2554082"/>
            <a:ext cx="185159" cy="21449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808619" y="2542686"/>
            <a:ext cx="185159" cy="215638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044110" y="2499958"/>
            <a:ext cx="185159" cy="219911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279601" y="2799060"/>
            <a:ext cx="185159" cy="190001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515092" y="2696512"/>
            <a:ext cx="185159" cy="20025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750583" y="2659480"/>
            <a:ext cx="185159" cy="20395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3986074" y="2531292"/>
            <a:ext cx="185159" cy="21677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221565" y="2813304"/>
            <a:ext cx="185159" cy="18857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457056" y="2696512"/>
            <a:ext cx="185159" cy="20025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692547" y="2764878"/>
            <a:ext cx="185159" cy="193419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928038" y="2682268"/>
            <a:ext cx="185159" cy="201680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163529" y="2944340"/>
            <a:ext cx="185159" cy="17547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399020" y="2773424"/>
            <a:ext cx="185159" cy="192565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634511" y="2736120"/>
            <a:ext cx="185159" cy="196295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870002" y="2794178"/>
            <a:ext cx="185159" cy="190489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105493" y="2707092"/>
            <a:ext cx="185159" cy="199198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340984" y="2649034"/>
            <a:ext cx="185159" cy="205004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576475" y="2913920"/>
            <a:ext cx="185159" cy="178515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811966" y="2696206"/>
            <a:ext cx="185159" cy="200287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047457" y="2819578"/>
            <a:ext cx="185159" cy="187949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7282948" y="2754264"/>
            <a:ext cx="185159" cy="19448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7518439" y="2565578"/>
            <a:ext cx="185159" cy="213349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753930" y="2340606"/>
            <a:ext cx="185159" cy="235847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7989421" y="2209978"/>
            <a:ext cx="185159" cy="248909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8224912" y="2112005"/>
            <a:ext cx="185159" cy="258707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8460432" y="1678769"/>
            <a:ext cx="185159" cy="30297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17615" name="TextBox 123"/>
          <p:cNvSpPr txBox="1">
            <a:spLocks noChangeArrowheads="1"/>
          </p:cNvSpPr>
          <p:nvPr/>
        </p:nvSpPr>
        <p:spPr bwMode="auto">
          <a:xfrm rot="-5400000">
            <a:off x="-644525" y="2790825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Number of procedures</a:t>
            </a:r>
          </a:p>
        </p:txBody>
      </p:sp>
      <p:grpSp>
        <p:nvGrpSpPr>
          <p:cNvPr id="127" name="Group 126"/>
          <p:cNvGrpSpPr>
            <a:grpSpLocks/>
          </p:cNvGrpSpPr>
          <p:nvPr/>
        </p:nvGrpSpPr>
        <p:grpSpPr bwMode="auto">
          <a:xfrm>
            <a:off x="3995738" y="1136650"/>
            <a:ext cx="3732212" cy="1552575"/>
            <a:chOff x="3995936" y="1136028"/>
            <a:chExt cx="3732730" cy="1553754"/>
          </a:xfrm>
        </p:grpSpPr>
        <p:sp>
          <p:nvSpPr>
            <p:cNvPr id="126" name="Down Arrow 125"/>
            <p:cNvSpPr/>
            <p:nvPr/>
          </p:nvSpPr>
          <p:spPr>
            <a:xfrm>
              <a:off x="7256206" y="2005782"/>
              <a:ext cx="221226" cy="684000"/>
            </a:xfrm>
            <a:prstGeom prst="downArrow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GB" sz="1900">
                <a:solidFill>
                  <a:prstClr val="white"/>
                </a:solidFill>
              </a:endParaRPr>
            </a:p>
          </p:txBody>
        </p:sp>
        <p:sp>
          <p:nvSpPr>
            <p:cNvPr id="125" name="TextBox 3"/>
            <p:cNvSpPr txBox="1">
              <a:spLocks noChangeArrowheads="1"/>
            </p:cNvSpPr>
            <p:nvPr/>
          </p:nvSpPr>
          <p:spPr bwMode="auto">
            <a:xfrm>
              <a:off x="3995936" y="1136028"/>
              <a:ext cx="3732730" cy="919401"/>
            </a:xfrm>
            <a:prstGeom prst="roundRect">
              <a:avLst/>
            </a:prstGeom>
            <a:solidFill>
              <a:schemeClr val="accent1"/>
            </a:solidFill>
            <a:ln w="1587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400" b="1" dirty="0">
                  <a:solidFill>
                    <a:prstClr val="white"/>
                  </a:solidFill>
                  <a:cs typeface="Arial" pitchFamily="34" charset="0"/>
                </a:rPr>
                <a:t>National Lung Cancer Audit</a:t>
              </a:r>
            </a:p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400" b="1" dirty="0">
                  <a:solidFill>
                    <a:prstClr val="white"/>
                  </a:solidFill>
                  <a:cs typeface="Arial" pitchFamily="34" charset="0"/>
                </a:rPr>
                <a:t> first report</a:t>
              </a:r>
            </a:p>
          </p:txBody>
        </p:sp>
      </p:grpSp>
      <p:sp>
        <p:nvSpPr>
          <p:cNvPr id="124" name="Rectangle 123"/>
          <p:cNvSpPr/>
          <p:nvPr/>
        </p:nvSpPr>
        <p:spPr>
          <a:xfrm>
            <a:off x="8707321" y="831292"/>
            <a:ext cx="185159" cy="389385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9" name="TextBox 81"/>
          <p:cNvSpPr txBox="1">
            <a:spLocks noChangeArrowheads="1"/>
          </p:cNvSpPr>
          <p:nvPr/>
        </p:nvSpPr>
        <p:spPr bwMode="auto">
          <a:xfrm rot="-5400000">
            <a:off x="8494487" y="4856591"/>
            <a:ext cx="6014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2011</a:t>
            </a:r>
            <a:endParaRPr lang="en-GB" sz="1600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50088" y="188640"/>
            <a:ext cx="9144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prstClr val="white"/>
                </a:solidFill>
              </a:rPr>
              <a:t>6360</a:t>
            </a:r>
          </a:p>
        </p:txBody>
      </p:sp>
    </p:spTree>
    <p:extLst>
      <p:ext uri="{BB962C8B-B14F-4D97-AF65-F5344CB8AC3E}">
        <p14:creationId xmlns:p14="http://schemas.microsoft.com/office/powerpoint/2010/main" val="24140915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858648"/>
              </p:ext>
            </p:extLst>
          </p:nvPr>
        </p:nvGraphicFramePr>
        <p:xfrm>
          <a:off x="108000" y="108000"/>
          <a:ext cx="8856000" cy="65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99992" y="6453336"/>
            <a:ext cx="4125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Source: National Lung Cancer Audit 2014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503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NCIN CCT new screens  20.9.2012">
  <a:themeElements>
    <a:clrScheme name="NCIN">
      <a:dk1>
        <a:srgbClr val="000000"/>
      </a:dk1>
      <a:lt1>
        <a:sysClr val="window" lastClr="FFFFFF"/>
      </a:lt1>
      <a:dk2>
        <a:srgbClr val="012D59"/>
      </a:dk2>
      <a:lt2>
        <a:srgbClr val="EEECE1"/>
      </a:lt2>
      <a:accent1>
        <a:srgbClr val="0071BD"/>
      </a:accent1>
      <a:accent2>
        <a:srgbClr val="810262"/>
      </a:accent2>
      <a:accent3>
        <a:srgbClr val="006B54"/>
      </a:accent3>
      <a:accent4>
        <a:srgbClr val="CCE3F1"/>
      </a:accent4>
      <a:accent5>
        <a:srgbClr val="E0D8D8"/>
      </a:accent5>
      <a:accent6>
        <a:srgbClr val="A5D9B6"/>
      </a:accent6>
      <a:hlink>
        <a:srgbClr val="0071BD"/>
      </a:hlink>
      <a:folHlink>
        <a:srgbClr val="800080"/>
      </a:folHlink>
    </a:clrScheme>
    <a:fontScheme name="NCIN Template Feb 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CIN Template Feb 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N Template Feb 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N Template Feb 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N Template Feb 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N Template Feb 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N Template Feb 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N Template Feb 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N Template Feb 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N Template Feb 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N Template Feb 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N Template Feb 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N Template Feb 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00FFFF"/>
      </a:lt1>
      <a:dk2>
        <a:srgbClr val="0000FF"/>
      </a:dk2>
      <a:lt2>
        <a:srgbClr val="FFFF00"/>
      </a:lt2>
      <a:accent1>
        <a:srgbClr val="FF0000"/>
      </a:accent1>
      <a:accent2>
        <a:srgbClr val="00FFFF"/>
      </a:accent2>
      <a:accent3>
        <a:srgbClr val="AAAAFF"/>
      </a:accent3>
      <a:accent4>
        <a:srgbClr val="00DADA"/>
      </a:accent4>
      <a:accent5>
        <a:srgbClr val="FFA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00FFFF"/>
        </a:lt1>
        <a:dk2>
          <a:srgbClr val="0000FF"/>
        </a:dk2>
        <a:lt2>
          <a:srgbClr val="FFFF00"/>
        </a:lt2>
        <a:accent1>
          <a:srgbClr val="FF0000"/>
        </a:accent1>
        <a:accent2>
          <a:srgbClr val="00FFFF"/>
        </a:accent2>
        <a:accent3>
          <a:srgbClr val="AAAAFF"/>
        </a:accent3>
        <a:accent4>
          <a:srgbClr val="00DADA"/>
        </a:accent4>
        <a:accent5>
          <a:srgbClr val="FFA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Default Design">
  <a:themeElements>
    <a:clrScheme name="Default Design 8">
      <a:dk1>
        <a:srgbClr val="000000"/>
      </a:dk1>
      <a:lt1>
        <a:srgbClr val="00FFFF"/>
      </a:lt1>
      <a:dk2>
        <a:srgbClr val="0000FF"/>
      </a:dk2>
      <a:lt2>
        <a:srgbClr val="FFFF00"/>
      </a:lt2>
      <a:accent1>
        <a:srgbClr val="FF0000"/>
      </a:accent1>
      <a:accent2>
        <a:srgbClr val="00FFFF"/>
      </a:accent2>
      <a:accent3>
        <a:srgbClr val="AAAAFF"/>
      </a:accent3>
      <a:accent4>
        <a:srgbClr val="00DADA"/>
      </a:accent4>
      <a:accent5>
        <a:srgbClr val="FFA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00FFFF"/>
        </a:lt1>
        <a:dk2>
          <a:srgbClr val="0000FF"/>
        </a:dk2>
        <a:lt2>
          <a:srgbClr val="FFFF00"/>
        </a:lt2>
        <a:accent1>
          <a:srgbClr val="FF0000"/>
        </a:accent1>
        <a:accent2>
          <a:srgbClr val="00FFFF"/>
        </a:accent2>
        <a:accent3>
          <a:srgbClr val="AAAAFF"/>
        </a:accent3>
        <a:accent4>
          <a:srgbClr val="00DADA"/>
        </a:accent4>
        <a:accent5>
          <a:srgbClr val="FFA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inical Audit Overview_041013">
  <a:themeElements>
    <a:clrScheme name="HSCIC corporate">
      <a:dk1>
        <a:srgbClr val="001830"/>
      </a:dk1>
      <a:lt1>
        <a:srgbClr val="FAFCFC"/>
      </a:lt1>
      <a:dk2>
        <a:srgbClr val="000000"/>
      </a:dk2>
      <a:lt2>
        <a:srgbClr val="F0F8FC"/>
      </a:lt2>
      <a:accent1>
        <a:srgbClr val="003350"/>
      </a:accent1>
      <a:accent2>
        <a:srgbClr val="A0D0E8"/>
      </a:accent2>
      <a:accent3>
        <a:srgbClr val="505050"/>
      </a:accent3>
      <a:accent4>
        <a:srgbClr val="80A0B0"/>
      </a:accent4>
      <a:accent5>
        <a:srgbClr val="D8E0E8"/>
      </a:accent5>
      <a:accent6>
        <a:srgbClr val="B0AAB0"/>
      </a:accent6>
      <a:hlink>
        <a:srgbClr val="0060E0"/>
      </a:hlink>
      <a:folHlink>
        <a:srgbClr val="701870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H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1020</Words>
  <Application>Microsoft Office PowerPoint</Application>
  <PresentationFormat>On-screen Show (4:3)</PresentationFormat>
  <Paragraphs>293</Paragraphs>
  <Slides>28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3_Office Theme</vt:lpstr>
      <vt:lpstr>14_Office Theme</vt:lpstr>
      <vt:lpstr>Clinical Audit Overview_041013</vt:lpstr>
      <vt:lpstr>1_PHE</vt:lpstr>
      <vt:lpstr>8_Office Theme</vt:lpstr>
      <vt:lpstr>Office Theme</vt:lpstr>
      <vt:lpstr>Blank Presentation</vt:lpstr>
      <vt:lpstr>6_Office Theme</vt:lpstr>
      <vt:lpstr>13_Office Theme</vt:lpstr>
      <vt:lpstr>2_Office Theme</vt:lpstr>
      <vt:lpstr>NCIN CCT new screens  20.9.2012</vt:lpstr>
      <vt:lpstr>9_Office Theme</vt:lpstr>
      <vt:lpstr>1_Default Design</vt:lpstr>
      <vt:lpstr>4_Office Theme</vt:lpstr>
      <vt:lpstr>Default Design</vt:lpstr>
      <vt:lpstr>2_Default Design</vt:lpstr>
      <vt:lpstr>Microsoft Excel Chart</vt:lpstr>
      <vt:lpstr>Image</vt:lpstr>
      <vt:lpstr>How clinicians use data to make an impact on clinical outcomes</vt:lpstr>
      <vt:lpstr>PowerPoint Presentation</vt:lpstr>
      <vt:lpstr>The History of Cancer Data</vt:lpstr>
      <vt:lpstr>Main elements of clinical engagement</vt:lpstr>
      <vt:lpstr>What clinicians use data for</vt:lpstr>
      <vt:lpstr>PowerPoint Presentation</vt:lpstr>
      <vt:lpstr>PowerPoint Presentation</vt:lpstr>
      <vt:lpstr>PowerPoint Presentation</vt:lpstr>
      <vt:lpstr>PowerPoint Presentation</vt:lpstr>
      <vt:lpstr>Case-mix (risk) adjustment</vt:lpstr>
      <vt:lpstr>Risk Adjustment (30-day post-operative mortality colo-rectal cancer  2008-2010)</vt:lpstr>
      <vt:lpstr>Resection rate for patients with tissue confirmation of NSCLC (2004-2008:England)</vt:lpstr>
      <vt:lpstr>Hazard ratio of death after surgery by hospital volume</vt:lpstr>
      <vt:lpstr>PowerPoint Presentation</vt:lpstr>
      <vt:lpstr>PowerPoint Presentation</vt:lpstr>
      <vt:lpstr>Numbers of procedures per Unit</vt:lpstr>
      <vt:lpstr>Numbers of procedures per surgeon</vt:lpstr>
      <vt:lpstr>So the question is?</vt:lpstr>
      <vt:lpstr>What should we do with this data?</vt:lpstr>
      <vt:lpstr>PowerPoint Presentation</vt:lpstr>
      <vt:lpstr>PowerPoint Presentation</vt:lpstr>
      <vt:lpstr>PowerPoint Presentation</vt:lpstr>
      <vt:lpstr>PowerPoint Presentation</vt:lpstr>
      <vt:lpstr>Conclusions</vt:lpstr>
      <vt:lpstr>Changing the Culture</vt:lpstr>
      <vt:lpstr> Using Data for the ruthless pursuit of excellence</vt:lpstr>
      <vt:lpstr>Bagpuss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Outpatients episode volume distribution  by week and cancer type for two years either side of diagnosis</dc:title>
  <dc:creator>Administrator</dc:creator>
  <cp:lastModifiedBy>Holcombe Chris (RQ6) RLBUHT</cp:lastModifiedBy>
  <cp:revision>51</cp:revision>
  <dcterms:created xsi:type="dcterms:W3CDTF">2014-06-04T21:14:51Z</dcterms:created>
  <dcterms:modified xsi:type="dcterms:W3CDTF">2015-05-21T14:47:35Z</dcterms:modified>
</cp:coreProperties>
</file>