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24"/>
  </p:notesMasterIdLst>
  <p:handoutMasterIdLst>
    <p:handoutMasterId r:id="rId25"/>
  </p:handoutMasterIdLst>
  <p:sldIdLst>
    <p:sldId id="261" r:id="rId5"/>
    <p:sldId id="260" r:id="rId6"/>
    <p:sldId id="262" r:id="rId7"/>
    <p:sldId id="276" r:id="rId8"/>
    <p:sldId id="267" r:id="rId9"/>
    <p:sldId id="273" r:id="rId10"/>
    <p:sldId id="272" r:id="rId11"/>
    <p:sldId id="265" r:id="rId12"/>
    <p:sldId id="266" r:id="rId13"/>
    <p:sldId id="292" r:id="rId14"/>
    <p:sldId id="285" r:id="rId15"/>
    <p:sldId id="270" r:id="rId16"/>
    <p:sldId id="268" r:id="rId17"/>
    <p:sldId id="278" r:id="rId18"/>
    <p:sldId id="283" r:id="rId19"/>
    <p:sldId id="279" r:id="rId20"/>
    <p:sldId id="290" r:id="rId21"/>
    <p:sldId id="281" r:id="rId22"/>
    <p:sldId id="280" r:id="rId23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DD"/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74905" autoAdjust="0"/>
  </p:normalViewPr>
  <p:slideViewPr>
    <p:cSldViewPr>
      <p:cViewPr>
        <p:scale>
          <a:sx n="100" d="100"/>
          <a:sy n="100" d="100"/>
        </p:scale>
        <p:origin x="7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9AFBF-A6A7-4D74-82A8-27671C8DAF0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90C31EF-EED2-400A-BF22-EBB8A2DDE596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sz="1800" dirty="0" smtClean="0"/>
            <a:t>Cancer Statistics</a:t>
          </a:r>
          <a:endParaRPr lang="en-GB" sz="1800" dirty="0"/>
        </a:p>
      </dgm:t>
    </dgm:pt>
    <dgm:pt modelId="{5FF08862-54CE-4175-8BD2-92F0E48C2D63}" type="parTrans" cxnId="{8270AA55-978E-493A-AF68-4C0B2D065296}">
      <dgm:prSet/>
      <dgm:spPr/>
      <dgm:t>
        <a:bodyPr/>
        <a:lstStyle/>
        <a:p>
          <a:endParaRPr lang="en-GB"/>
        </a:p>
      </dgm:t>
    </dgm:pt>
    <dgm:pt modelId="{A798AF54-9E96-4128-8625-70C09EDF9868}" type="sibTrans" cxnId="{8270AA55-978E-493A-AF68-4C0B2D065296}">
      <dgm:prSet/>
      <dgm:spPr/>
      <dgm:t>
        <a:bodyPr/>
        <a:lstStyle/>
        <a:p>
          <a:endParaRPr lang="en-GB"/>
        </a:p>
      </dgm:t>
    </dgm:pt>
    <dgm:pt modelId="{25DF0B43-6CD3-493E-AB87-6B3B6AEA00D1}">
      <dgm:prSet phldrT="[Text]" custT="1"/>
      <dgm:spPr>
        <a:ln w="31750">
          <a:solidFill>
            <a:schemeClr val="bg2">
              <a:lumMod val="60000"/>
              <a:lumOff val="40000"/>
            </a:schemeClr>
          </a:solidFill>
          <a:prstDash val="sysDash"/>
          <a:bevel/>
        </a:ln>
      </dgm:spPr>
      <dgm:t>
        <a:bodyPr/>
        <a:lstStyle/>
        <a:p>
          <a:r>
            <a:rPr lang="en-GB" sz="1100" dirty="0" smtClean="0"/>
            <a:t>CAS</a:t>
          </a:r>
          <a:endParaRPr lang="en-GB" sz="1100" dirty="0"/>
        </a:p>
      </dgm:t>
    </dgm:pt>
    <dgm:pt modelId="{8AC1F6E8-2063-4554-8D2D-94919FAE3B36}" type="parTrans" cxnId="{484314B5-A00A-4418-87C6-050DA69F74BB}">
      <dgm:prSet/>
      <dgm:spPr/>
      <dgm:t>
        <a:bodyPr/>
        <a:lstStyle/>
        <a:p>
          <a:endParaRPr lang="en-GB"/>
        </a:p>
      </dgm:t>
    </dgm:pt>
    <dgm:pt modelId="{43679730-1E48-4165-9045-81A60D89A87B}" type="sibTrans" cxnId="{484314B5-A00A-4418-87C6-050DA69F74BB}">
      <dgm:prSet/>
      <dgm:spPr/>
      <dgm:t>
        <a:bodyPr/>
        <a:lstStyle/>
        <a:p>
          <a:endParaRPr lang="en-GB"/>
        </a:p>
      </dgm:t>
    </dgm:pt>
    <dgm:pt modelId="{154786FC-0E70-4389-AFC9-C47700799F3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800" dirty="0" smtClean="0"/>
            <a:t>Intelligence Tools</a:t>
          </a:r>
          <a:endParaRPr lang="en-GB" sz="1800" dirty="0"/>
        </a:p>
      </dgm:t>
    </dgm:pt>
    <dgm:pt modelId="{C8703760-BF37-4D4E-810F-3CC959F40E51}" type="parTrans" cxnId="{FE665AA7-E4FD-4ACF-9194-D6D0A110515C}">
      <dgm:prSet/>
      <dgm:spPr/>
      <dgm:t>
        <a:bodyPr/>
        <a:lstStyle/>
        <a:p>
          <a:endParaRPr lang="en-GB"/>
        </a:p>
      </dgm:t>
    </dgm:pt>
    <dgm:pt modelId="{1B18A71C-B396-4DFE-9745-559B089075A5}" type="sibTrans" cxnId="{FE665AA7-E4FD-4ACF-9194-D6D0A110515C}">
      <dgm:prSet/>
      <dgm:spPr/>
      <dgm:t>
        <a:bodyPr/>
        <a:lstStyle/>
        <a:p>
          <a:endParaRPr lang="en-GB"/>
        </a:p>
      </dgm:t>
    </dgm:pt>
    <dgm:pt modelId="{AA0E0477-DC02-4649-A30B-006837DA39D1}">
      <dgm:prSet phldrT="[Text]" custT="1"/>
      <dgm:spPr>
        <a:ln w="34925" cap="sq" cmpd="sng">
          <a:solidFill>
            <a:schemeClr val="accent3">
              <a:lumMod val="75000"/>
            </a:schemeClr>
          </a:solidFill>
          <a:prstDash val="sysDash"/>
          <a:bevel/>
        </a:ln>
      </dgm:spPr>
      <dgm:t>
        <a:bodyPr/>
        <a:lstStyle/>
        <a:p>
          <a:r>
            <a:rPr lang="en-GB" sz="1100" dirty="0" smtClean="0"/>
            <a:t>CCT &amp; Local Cancer Intelligence</a:t>
          </a:r>
          <a:endParaRPr lang="en-GB" sz="1100" dirty="0"/>
        </a:p>
      </dgm:t>
    </dgm:pt>
    <dgm:pt modelId="{1E843864-5332-4A62-921F-2405E2AB88D1}" type="parTrans" cxnId="{98F609B0-A98B-4E1F-89B1-B2BD6E1D391D}">
      <dgm:prSet/>
      <dgm:spPr/>
      <dgm:t>
        <a:bodyPr/>
        <a:lstStyle/>
        <a:p>
          <a:endParaRPr lang="en-GB"/>
        </a:p>
      </dgm:t>
    </dgm:pt>
    <dgm:pt modelId="{68CDC27C-DBBC-48DE-9D1A-9429ADD02D2A}" type="sibTrans" cxnId="{98F609B0-A98B-4E1F-89B1-B2BD6E1D391D}">
      <dgm:prSet/>
      <dgm:spPr/>
      <dgm:t>
        <a:bodyPr/>
        <a:lstStyle/>
        <a:p>
          <a:endParaRPr lang="en-GB"/>
        </a:p>
      </dgm:t>
    </dgm:pt>
    <dgm:pt modelId="{5FBC357E-9598-4E22-810E-5A3635B2507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800" dirty="0" smtClean="0"/>
            <a:t>Strategic Tools</a:t>
          </a:r>
          <a:endParaRPr lang="en-GB" sz="1800" dirty="0"/>
        </a:p>
      </dgm:t>
    </dgm:pt>
    <dgm:pt modelId="{DD7C7AE2-03A6-487E-923D-C17C719BAE34}" type="parTrans" cxnId="{61462FBF-DEE5-4A67-9B1B-720DB51E70CA}">
      <dgm:prSet/>
      <dgm:spPr/>
      <dgm:t>
        <a:bodyPr/>
        <a:lstStyle/>
        <a:p>
          <a:endParaRPr lang="en-GB"/>
        </a:p>
      </dgm:t>
    </dgm:pt>
    <dgm:pt modelId="{99C3C99D-96E4-4C26-95AC-48EAED45B368}" type="sibTrans" cxnId="{61462FBF-DEE5-4A67-9B1B-720DB51E70CA}">
      <dgm:prSet/>
      <dgm:spPr/>
      <dgm:t>
        <a:bodyPr/>
        <a:lstStyle/>
        <a:p>
          <a:endParaRPr lang="en-GB"/>
        </a:p>
      </dgm:t>
    </dgm:pt>
    <dgm:pt modelId="{70373F9C-7BC4-483A-9F18-A1112FF39B78}">
      <dgm:prSet phldrT="[Text]" custT="1"/>
      <dgm:spPr>
        <a:ln w="38100" cap="flat" cmpd="sng">
          <a:solidFill>
            <a:schemeClr val="accent5">
              <a:lumMod val="75000"/>
            </a:schemeClr>
          </a:solidFill>
          <a:prstDash val="sysDash"/>
          <a:bevel/>
        </a:ln>
      </dgm:spPr>
      <dgm:t>
        <a:bodyPr/>
        <a:lstStyle/>
        <a:p>
          <a:r>
            <a:rPr lang="en-GB" sz="1100" dirty="0" smtClean="0"/>
            <a:t>Shape </a:t>
          </a:r>
          <a:r>
            <a:rPr lang="en-GB" sz="1000" i="1" dirty="0" smtClean="0"/>
            <a:t>(Strategic Health Asset Planning and Evaluation)</a:t>
          </a:r>
          <a:endParaRPr lang="en-GB" sz="1100" dirty="0"/>
        </a:p>
      </dgm:t>
    </dgm:pt>
    <dgm:pt modelId="{48FF4CAC-6779-4FF9-9BFC-E4CF2123D3A1}" type="parTrans" cxnId="{A234A445-C2C0-461B-947C-2E0C9EED682E}">
      <dgm:prSet/>
      <dgm:spPr/>
      <dgm:t>
        <a:bodyPr/>
        <a:lstStyle/>
        <a:p>
          <a:endParaRPr lang="en-GB"/>
        </a:p>
      </dgm:t>
    </dgm:pt>
    <dgm:pt modelId="{9B7C03BB-81AE-4B3B-993B-12B04204ADAD}" type="sibTrans" cxnId="{A234A445-C2C0-461B-947C-2E0C9EED682E}">
      <dgm:prSet/>
      <dgm:spPr/>
      <dgm:t>
        <a:bodyPr/>
        <a:lstStyle/>
        <a:p>
          <a:endParaRPr lang="en-GB"/>
        </a:p>
      </dgm:t>
    </dgm:pt>
    <dgm:pt modelId="{47BF2C40-59FE-4FB8-85E0-B1A2F385CB5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800" dirty="0" smtClean="0"/>
            <a:t>Mapping Tools</a:t>
          </a:r>
          <a:endParaRPr lang="en-GB" sz="1800" dirty="0"/>
        </a:p>
      </dgm:t>
    </dgm:pt>
    <dgm:pt modelId="{EBBAAC66-4137-4CD5-AD35-98CA1C95F5DF}" type="parTrans" cxnId="{868FBD13-D48C-4F84-B3ED-EEA9C6C1566F}">
      <dgm:prSet/>
      <dgm:spPr/>
      <dgm:t>
        <a:bodyPr/>
        <a:lstStyle/>
        <a:p>
          <a:endParaRPr lang="en-GB"/>
        </a:p>
      </dgm:t>
    </dgm:pt>
    <dgm:pt modelId="{0C9184B0-0C81-46D1-96A9-792E30B4E93B}" type="sibTrans" cxnId="{868FBD13-D48C-4F84-B3ED-EEA9C6C1566F}">
      <dgm:prSet/>
      <dgm:spPr/>
      <dgm:t>
        <a:bodyPr/>
        <a:lstStyle/>
        <a:p>
          <a:endParaRPr lang="en-GB"/>
        </a:p>
      </dgm:t>
    </dgm:pt>
    <dgm:pt modelId="{063D95D4-CCCC-4828-9092-AE110FD15812}">
      <dgm:prSet phldrT="[Text]" custT="1"/>
      <dgm:spPr>
        <a:ln w="34925">
          <a:solidFill>
            <a:schemeClr val="accent1">
              <a:lumMod val="60000"/>
              <a:lumOff val="40000"/>
            </a:schemeClr>
          </a:solidFill>
          <a:prstDash val="sysDash"/>
          <a:bevel/>
        </a:ln>
      </dgm:spPr>
      <dgm:t>
        <a:bodyPr/>
        <a:lstStyle/>
        <a:p>
          <a:r>
            <a:rPr lang="en-GB" sz="1400" dirty="0" smtClean="0"/>
            <a:t>GIS </a:t>
          </a:r>
          <a:r>
            <a:rPr lang="en-GB" sz="1000" i="1" dirty="0" smtClean="0"/>
            <a:t>(Geographic information system)</a:t>
          </a:r>
          <a:endParaRPr lang="en-GB" sz="1000" i="1" dirty="0"/>
        </a:p>
      </dgm:t>
    </dgm:pt>
    <dgm:pt modelId="{507A2AFA-0711-4DB5-9540-30AABAECDC22}" type="parTrans" cxnId="{1AD50A06-4429-4754-88C6-84B755B9DC21}">
      <dgm:prSet/>
      <dgm:spPr/>
      <dgm:t>
        <a:bodyPr/>
        <a:lstStyle/>
        <a:p>
          <a:endParaRPr lang="en-GB"/>
        </a:p>
      </dgm:t>
    </dgm:pt>
    <dgm:pt modelId="{56B96675-7637-48D1-9269-90EA570B7251}" type="sibTrans" cxnId="{1AD50A06-4429-4754-88C6-84B755B9DC21}">
      <dgm:prSet/>
      <dgm:spPr/>
      <dgm:t>
        <a:bodyPr/>
        <a:lstStyle/>
        <a:p>
          <a:endParaRPr lang="en-GB"/>
        </a:p>
      </dgm:t>
    </dgm:pt>
    <dgm:pt modelId="{49D8210C-619C-438A-B04D-6A20A930526E}">
      <dgm:prSet phldrT="[Text]" custT="1"/>
      <dgm:spPr>
        <a:ln w="34925" cap="sq" cmpd="sng">
          <a:solidFill>
            <a:schemeClr val="accent3">
              <a:lumMod val="75000"/>
            </a:schemeClr>
          </a:solidFill>
          <a:prstDash val="sysDash"/>
          <a:bevel/>
        </a:ln>
      </dgm:spPr>
      <dgm:t>
        <a:bodyPr/>
        <a:lstStyle/>
        <a:p>
          <a:r>
            <a:rPr lang="en-GB" sz="1100" dirty="0" smtClean="0"/>
            <a:t>CHI </a:t>
          </a:r>
          <a:r>
            <a:rPr lang="en-GB" sz="1050" i="1" dirty="0" smtClean="0"/>
            <a:t>(Clinical Headline Indicators)</a:t>
          </a:r>
          <a:endParaRPr lang="en-GB" sz="1050" i="1" dirty="0"/>
        </a:p>
      </dgm:t>
    </dgm:pt>
    <dgm:pt modelId="{4B617730-5C08-411B-A006-8E38404A2F08}" type="parTrans" cxnId="{2AF57F32-8F6C-40BA-9BDE-23C398247EC0}">
      <dgm:prSet/>
      <dgm:spPr/>
      <dgm:t>
        <a:bodyPr/>
        <a:lstStyle/>
        <a:p>
          <a:endParaRPr lang="en-GB"/>
        </a:p>
      </dgm:t>
    </dgm:pt>
    <dgm:pt modelId="{41E86819-D0CC-4768-AA59-45A28E52E347}" type="sibTrans" cxnId="{2AF57F32-8F6C-40BA-9BDE-23C398247EC0}">
      <dgm:prSet/>
      <dgm:spPr/>
      <dgm:t>
        <a:bodyPr/>
        <a:lstStyle/>
        <a:p>
          <a:endParaRPr lang="en-GB"/>
        </a:p>
      </dgm:t>
    </dgm:pt>
    <dgm:pt modelId="{3096D513-199E-4E15-B10E-73FF7CCEF550}">
      <dgm:prSet phldrT="[Text]" custT="1"/>
      <dgm:spPr>
        <a:ln w="34925" cap="sq" cmpd="sng">
          <a:solidFill>
            <a:schemeClr val="accent3">
              <a:lumMod val="75000"/>
            </a:schemeClr>
          </a:solidFill>
          <a:prstDash val="sysDash"/>
          <a:bevel/>
        </a:ln>
      </dgm:spPr>
      <dgm:t>
        <a:bodyPr/>
        <a:lstStyle/>
        <a:p>
          <a:r>
            <a:rPr lang="en-GB" sz="1100" dirty="0" smtClean="0"/>
            <a:t>Cascade (</a:t>
          </a:r>
          <a:r>
            <a:rPr lang="en-GB" sz="1050" i="1" dirty="0" smtClean="0"/>
            <a:t>Cancer Analysis System)</a:t>
          </a:r>
          <a:endParaRPr lang="en-GB" sz="1050" i="1" dirty="0"/>
        </a:p>
      </dgm:t>
    </dgm:pt>
    <dgm:pt modelId="{BF63BA04-03BB-4C39-A7F3-493EDE3349B7}" type="parTrans" cxnId="{895151B4-E0CD-4EEE-84D1-9920557F38EC}">
      <dgm:prSet/>
      <dgm:spPr/>
      <dgm:t>
        <a:bodyPr/>
        <a:lstStyle/>
        <a:p>
          <a:endParaRPr lang="en-GB"/>
        </a:p>
      </dgm:t>
    </dgm:pt>
    <dgm:pt modelId="{77F256E7-A2F7-48E3-B076-0EBB82F3DF60}" type="sibTrans" cxnId="{895151B4-E0CD-4EEE-84D1-9920557F38EC}">
      <dgm:prSet/>
      <dgm:spPr/>
      <dgm:t>
        <a:bodyPr/>
        <a:lstStyle/>
        <a:p>
          <a:endParaRPr lang="en-GB"/>
        </a:p>
      </dgm:t>
    </dgm:pt>
    <dgm:pt modelId="{19122953-BF3A-4302-B703-B649A42C6085}">
      <dgm:prSet phldrT="[Text]" custT="1"/>
      <dgm:spPr>
        <a:ln w="31750">
          <a:solidFill>
            <a:schemeClr val="bg2">
              <a:lumMod val="60000"/>
              <a:lumOff val="40000"/>
            </a:schemeClr>
          </a:solidFill>
          <a:prstDash val="sysDash"/>
          <a:bevel/>
        </a:ln>
      </dgm:spPr>
      <dgm:t>
        <a:bodyPr/>
        <a:lstStyle/>
        <a:p>
          <a:r>
            <a:rPr lang="en-GB" sz="1100" dirty="0" smtClean="0"/>
            <a:t>COSD</a:t>
          </a:r>
          <a:endParaRPr lang="en-GB" sz="1100" dirty="0"/>
        </a:p>
      </dgm:t>
    </dgm:pt>
    <dgm:pt modelId="{201FF97F-6932-4C33-AA04-7A682BEC7482}" type="parTrans" cxnId="{EA9D060E-1F92-4D5F-BA07-E29B5DF111B6}">
      <dgm:prSet/>
      <dgm:spPr/>
      <dgm:t>
        <a:bodyPr/>
        <a:lstStyle/>
        <a:p>
          <a:endParaRPr lang="en-GB"/>
        </a:p>
      </dgm:t>
    </dgm:pt>
    <dgm:pt modelId="{2A92B0DC-5E6E-4D70-BD42-111DB4292D53}" type="sibTrans" cxnId="{EA9D060E-1F92-4D5F-BA07-E29B5DF111B6}">
      <dgm:prSet/>
      <dgm:spPr/>
      <dgm:t>
        <a:bodyPr/>
        <a:lstStyle/>
        <a:p>
          <a:endParaRPr lang="en-GB"/>
        </a:p>
      </dgm:t>
    </dgm:pt>
    <dgm:pt modelId="{45A4F8A9-6303-4E41-881F-97B3FFB7C736}">
      <dgm:prSet phldrT="[Text]" custT="1"/>
      <dgm:spPr>
        <a:ln w="34925" cap="sq" cmpd="sng">
          <a:solidFill>
            <a:schemeClr val="accent3">
              <a:lumMod val="75000"/>
            </a:schemeClr>
          </a:solidFill>
          <a:prstDash val="sysDash"/>
          <a:bevel/>
        </a:ln>
      </dgm:spPr>
      <dgm:t>
        <a:bodyPr/>
        <a:lstStyle/>
        <a:p>
          <a:r>
            <a:rPr lang="en-GB" sz="1100" dirty="0" smtClean="0"/>
            <a:t>Fingertips (</a:t>
          </a:r>
          <a:r>
            <a:rPr lang="en-GB" sz="1050" i="1" dirty="0" smtClean="0"/>
            <a:t>PHOF/ Tobacco profiles</a:t>
          </a:r>
          <a:r>
            <a:rPr lang="en-GB" sz="1100" dirty="0" smtClean="0"/>
            <a:t>)</a:t>
          </a:r>
          <a:endParaRPr lang="en-GB" sz="1100" dirty="0"/>
        </a:p>
      </dgm:t>
    </dgm:pt>
    <dgm:pt modelId="{06016B91-491D-4622-B3EC-8CFC8691810A}" type="parTrans" cxnId="{E9BB2388-4420-4793-B23E-855F533CC86A}">
      <dgm:prSet/>
      <dgm:spPr/>
      <dgm:t>
        <a:bodyPr/>
        <a:lstStyle/>
        <a:p>
          <a:endParaRPr lang="en-GB"/>
        </a:p>
      </dgm:t>
    </dgm:pt>
    <dgm:pt modelId="{44787400-8255-4D7F-8C83-7E4CB37AD9F7}" type="sibTrans" cxnId="{E9BB2388-4420-4793-B23E-855F533CC86A}">
      <dgm:prSet/>
      <dgm:spPr/>
      <dgm:t>
        <a:bodyPr/>
        <a:lstStyle/>
        <a:p>
          <a:endParaRPr lang="en-GB"/>
        </a:p>
      </dgm:t>
    </dgm:pt>
    <dgm:pt modelId="{A7BA831F-87C1-49C9-ABCD-BD04B2D5DA39}">
      <dgm:prSet phldrT="[Text]" custT="1"/>
      <dgm:spPr>
        <a:ln w="31750">
          <a:solidFill>
            <a:schemeClr val="bg2">
              <a:lumMod val="60000"/>
              <a:lumOff val="40000"/>
            </a:schemeClr>
          </a:solidFill>
          <a:prstDash val="sysDash"/>
          <a:bevel/>
        </a:ln>
      </dgm:spPr>
      <dgm:t>
        <a:bodyPr/>
        <a:lstStyle/>
        <a:p>
          <a:r>
            <a:rPr lang="en-GB" sz="1100" dirty="0" smtClean="0"/>
            <a:t>Audit</a:t>
          </a:r>
          <a:endParaRPr lang="en-GB" sz="1100" dirty="0"/>
        </a:p>
      </dgm:t>
    </dgm:pt>
    <dgm:pt modelId="{DBD49EAD-02C0-47E9-9A44-75A19652A580}" type="parTrans" cxnId="{B0C9FA2C-234D-4283-8DC6-32D0B844805F}">
      <dgm:prSet/>
      <dgm:spPr/>
      <dgm:t>
        <a:bodyPr/>
        <a:lstStyle/>
        <a:p>
          <a:endParaRPr lang="en-GB"/>
        </a:p>
      </dgm:t>
    </dgm:pt>
    <dgm:pt modelId="{3AF921F4-94FD-4A02-8711-DC9AC80197BE}" type="sibTrans" cxnId="{B0C9FA2C-234D-4283-8DC6-32D0B844805F}">
      <dgm:prSet/>
      <dgm:spPr/>
      <dgm:t>
        <a:bodyPr/>
        <a:lstStyle/>
        <a:p>
          <a:endParaRPr lang="en-GB"/>
        </a:p>
      </dgm:t>
    </dgm:pt>
    <dgm:pt modelId="{6FF41ED2-FFD4-49D7-8A8F-4B0CF5442C27}">
      <dgm:prSet phldrT="[Text]" custT="1"/>
      <dgm:spPr>
        <a:ln w="31750">
          <a:solidFill>
            <a:schemeClr val="bg2">
              <a:lumMod val="60000"/>
              <a:lumOff val="40000"/>
            </a:schemeClr>
          </a:solidFill>
          <a:prstDash val="sysDash"/>
          <a:bevel/>
        </a:ln>
      </dgm:spPr>
      <dgm:t>
        <a:bodyPr/>
        <a:lstStyle/>
        <a:p>
          <a:r>
            <a:rPr lang="en-GB" sz="1100" dirty="0" smtClean="0"/>
            <a:t>CWT</a:t>
          </a:r>
          <a:endParaRPr lang="en-GB" sz="1100" dirty="0"/>
        </a:p>
      </dgm:t>
    </dgm:pt>
    <dgm:pt modelId="{8419B7F5-7E4B-4672-93EE-97E1450C3F51}" type="parTrans" cxnId="{7F1E493E-F5A4-4562-AE2C-9B03BA3A75EF}">
      <dgm:prSet/>
      <dgm:spPr/>
      <dgm:t>
        <a:bodyPr/>
        <a:lstStyle/>
        <a:p>
          <a:endParaRPr lang="en-GB"/>
        </a:p>
      </dgm:t>
    </dgm:pt>
    <dgm:pt modelId="{2FE95149-522D-4DB7-9506-2EFFBC45D056}" type="sibTrans" cxnId="{7F1E493E-F5A4-4562-AE2C-9B03BA3A75EF}">
      <dgm:prSet/>
      <dgm:spPr/>
      <dgm:t>
        <a:bodyPr/>
        <a:lstStyle/>
        <a:p>
          <a:endParaRPr lang="en-GB"/>
        </a:p>
      </dgm:t>
    </dgm:pt>
    <dgm:pt modelId="{9C785B6A-671F-4021-90A2-6755492A21CA}">
      <dgm:prSet phldrT="[Text]" custT="1"/>
      <dgm:spPr>
        <a:ln w="31750">
          <a:solidFill>
            <a:schemeClr val="bg2">
              <a:lumMod val="60000"/>
              <a:lumOff val="40000"/>
            </a:schemeClr>
          </a:solidFill>
          <a:prstDash val="sysDash"/>
          <a:bevel/>
        </a:ln>
      </dgm:spPr>
      <dgm:t>
        <a:bodyPr/>
        <a:lstStyle/>
        <a:p>
          <a:r>
            <a:rPr lang="en-GB" sz="1100" dirty="0" smtClean="0"/>
            <a:t>SACT</a:t>
          </a:r>
          <a:endParaRPr lang="en-GB" sz="1100" dirty="0"/>
        </a:p>
      </dgm:t>
    </dgm:pt>
    <dgm:pt modelId="{1469A205-CD33-4733-ACF8-7A065D4E407D}" type="parTrans" cxnId="{C14D3677-2D96-4A5A-A418-201A988E127B}">
      <dgm:prSet/>
      <dgm:spPr/>
      <dgm:t>
        <a:bodyPr/>
        <a:lstStyle/>
        <a:p>
          <a:endParaRPr lang="en-GB"/>
        </a:p>
      </dgm:t>
    </dgm:pt>
    <dgm:pt modelId="{375D0EEB-E99F-48E2-9F98-7908CD3858D1}" type="sibTrans" cxnId="{C14D3677-2D96-4A5A-A418-201A988E127B}">
      <dgm:prSet/>
      <dgm:spPr/>
      <dgm:t>
        <a:bodyPr/>
        <a:lstStyle/>
        <a:p>
          <a:endParaRPr lang="en-GB"/>
        </a:p>
      </dgm:t>
    </dgm:pt>
    <dgm:pt modelId="{D683E15E-EAA9-4AF8-A064-21C2F3E69052}">
      <dgm:prSet phldrT="[Text]" custT="1"/>
      <dgm:spPr>
        <a:ln w="31750">
          <a:solidFill>
            <a:schemeClr val="bg2">
              <a:lumMod val="60000"/>
              <a:lumOff val="40000"/>
            </a:schemeClr>
          </a:solidFill>
          <a:prstDash val="sysDash"/>
          <a:bevel/>
        </a:ln>
      </dgm:spPr>
      <dgm:t>
        <a:bodyPr/>
        <a:lstStyle/>
        <a:p>
          <a:r>
            <a:rPr lang="en-GB" sz="1100" dirty="0" smtClean="0"/>
            <a:t>DIDs</a:t>
          </a:r>
          <a:endParaRPr lang="en-GB" sz="1100" dirty="0"/>
        </a:p>
      </dgm:t>
    </dgm:pt>
    <dgm:pt modelId="{108E9525-C9A0-4FF9-BC56-D4A0CB5579D3}" type="parTrans" cxnId="{09E6C144-A45A-44F5-B8E6-10DB88F6F2EC}">
      <dgm:prSet/>
      <dgm:spPr/>
      <dgm:t>
        <a:bodyPr/>
        <a:lstStyle/>
        <a:p>
          <a:endParaRPr lang="en-GB"/>
        </a:p>
      </dgm:t>
    </dgm:pt>
    <dgm:pt modelId="{278D8BEA-DF6B-4E29-8892-5BCA67AC557B}" type="sibTrans" cxnId="{09E6C144-A45A-44F5-B8E6-10DB88F6F2EC}">
      <dgm:prSet/>
      <dgm:spPr/>
      <dgm:t>
        <a:bodyPr/>
        <a:lstStyle/>
        <a:p>
          <a:endParaRPr lang="en-GB"/>
        </a:p>
      </dgm:t>
    </dgm:pt>
    <dgm:pt modelId="{AB336283-3AFC-4A82-817C-3542390F7B5A}">
      <dgm:prSet phldrT="[Text]" custT="1"/>
      <dgm:spPr>
        <a:ln w="31750">
          <a:solidFill>
            <a:schemeClr val="bg2">
              <a:lumMod val="60000"/>
              <a:lumOff val="40000"/>
            </a:schemeClr>
          </a:solidFill>
          <a:prstDash val="sysDash"/>
          <a:bevel/>
        </a:ln>
      </dgm:spPr>
      <dgm:t>
        <a:bodyPr/>
        <a:lstStyle/>
        <a:p>
          <a:r>
            <a:rPr lang="en-GB" sz="1100" dirty="0" smtClean="0"/>
            <a:t>RTDS</a:t>
          </a:r>
          <a:endParaRPr lang="en-GB" sz="1100" dirty="0"/>
        </a:p>
      </dgm:t>
    </dgm:pt>
    <dgm:pt modelId="{19B26876-BFA6-44D1-AF0C-A836907C72DB}" type="parTrans" cxnId="{724B74CC-23C0-4981-A3C5-ABB9DD0FDC32}">
      <dgm:prSet/>
      <dgm:spPr/>
      <dgm:t>
        <a:bodyPr/>
        <a:lstStyle/>
        <a:p>
          <a:endParaRPr lang="en-GB"/>
        </a:p>
      </dgm:t>
    </dgm:pt>
    <dgm:pt modelId="{C5DEA726-B8DF-4403-B779-BE60B1F2A10D}" type="sibTrans" cxnId="{724B74CC-23C0-4981-A3C5-ABB9DD0FDC32}">
      <dgm:prSet/>
      <dgm:spPr/>
      <dgm:t>
        <a:bodyPr/>
        <a:lstStyle/>
        <a:p>
          <a:endParaRPr lang="en-GB"/>
        </a:p>
      </dgm:t>
    </dgm:pt>
    <dgm:pt modelId="{AD667A58-9671-4B91-87E5-85EE51DFF805}">
      <dgm:prSet phldrT="[Text]" custT="1"/>
      <dgm:spPr>
        <a:ln w="31750">
          <a:solidFill>
            <a:schemeClr val="bg2">
              <a:lumMod val="60000"/>
              <a:lumOff val="40000"/>
            </a:schemeClr>
          </a:solidFill>
          <a:prstDash val="sysDash"/>
          <a:bevel/>
        </a:ln>
      </dgm:spPr>
      <dgm:t>
        <a:bodyPr/>
        <a:lstStyle/>
        <a:p>
          <a:r>
            <a:rPr lang="en-GB" sz="1100" dirty="0" smtClean="0"/>
            <a:t>HES</a:t>
          </a:r>
          <a:endParaRPr lang="en-GB" sz="1100" dirty="0"/>
        </a:p>
      </dgm:t>
    </dgm:pt>
    <dgm:pt modelId="{FEE9DD1D-567B-4999-A565-93F8BF710799}" type="parTrans" cxnId="{E0D7D0DC-B668-4A4E-A4F1-44D205BC3BBB}">
      <dgm:prSet/>
      <dgm:spPr/>
      <dgm:t>
        <a:bodyPr/>
        <a:lstStyle/>
        <a:p>
          <a:endParaRPr lang="en-GB"/>
        </a:p>
      </dgm:t>
    </dgm:pt>
    <dgm:pt modelId="{07FABEF0-B1DC-47B2-BA03-DA1649456053}" type="sibTrans" cxnId="{E0D7D0DC-B668-4A4E-A4F1-44D205BC3BBB}">
      <dgm:prSet/>
      <dgm:spPr/>
      <dgm:t>
        <a:bodyPr/>
        <a:lstStyle/>
        <a:p>
          <a:endParaRPr lang="en-GB"/>
        </a:p>
      </dgm:t>
    </dgm:pt>
    <dgm:pt modelId="{A21A0B88-4AB8-4BC1-8D18-C3FEAABDA244}">
      <dgm:prSet phldrT="[Text]"/>
      <dgm:spPr>
        <a:ln w="38100" cap="flat" cmpd="sng">
          <a:solidFill>
            <a:schemeClr val="accent5">
              <a:lumMod val="75000"/>
            </a:schemeClr>
          </a:solidFill>
          <a:prstDash val="sysDash"/>
          <a:bevel/>
        </a:ln>
      </dgm:spPr>
      <dgm:t>
        <a:bodyPr/>
        <a:lstStyle/>
        <a:p>
          <a:r>
            <a:rPr lang="en-GB" sz="1000" dirty="0" smtClean="0"/>
            <a:t>SPOT </a:t>
          </a:r>
          <a:r>
            <a:rPr lang="en-GB" sz="1000" i="1" dirty="0" smtClean="0"/>
            <a:t>(Spend &amp; Outcome tool)</a:t>
          </a:r>
          <a:endParaRPr lang="en-GB" sz="1000" i="1" dirty="0"/>
        </a:p>
      </dgm:t>
    </dgm:pt>
    <dgm:pt modelId="{197C899E-0422-42E9-A66C-C77AC2EB79B0}" type="parTrans" cxnId="{1D538B85-B819-4E3D-AB0E-5546A4AEA870}">
      <dgm:prSet/>
      <dgm:spPr/>
      <dgm:t>
        <a:bodyPr/>
        <a:lstStyle/>
        <a:p>
          <a:endParaRPr lang="en-GB"/>
        </a:p>
      </dgm:t>
    </dgm:pt>
    <dgm:pt modelId="{9F464E32-65CC-4305-A595-E7F48A0828AA}" type="sibTrans" cxnId="{1D538B85-B819-4E3D-AB0E-5546A4AEA870}">
      <dgm:prSet/>
      <dgm:spPr/>
      <dgm:t>
        <a:bodyPr/>
        <a:lstStyle/>
        <a:p>
          <a:endParaRPr lang="en-GB"/>
        </a:p>
      </dgm:t>
    </dgm:pt>
    <dgm:pt modelId="{2EAD612D-2A1B-4EDA-8157-FB23460C8E6E}">
      <dgm:prSet phldrT="[Text]"/>
      <dgm:spPr>
        <a:ln w="34925">
          <a:solidFill>
            <a:schemeClr val="accent1">
              <a:lumMod val="60000"/>
              <a:lumOff val="40000"/>
            </a:schemeClr>
          </a:solidFill>
          <a:prstDash val="sysDash"/>
          <a:bevel/>
        </a:ln>
      </dgm:spPr>
      <dgm:t>
        <a:bodyPr/>
        <a:lstStyle/>
        <a:p>
          <a:r>
            <a:rPr lang="en-GB" sz="1400" dirty="0" smtClean="0"/>
            <a:t>E Atlas</a:t>
          </a:r>
          <a:endParaRPr lang="en-GB" sz="1400" dirty="0"/>
        </a:p>
      </dgm:t>
    </dgm:pt>
    <dgm:pt modelId="{9BED6687-A501-419F-825A-F763A4546821}" type="parTrans" cxnId="{7DEE4DDD-F626-463B-B187-16FF69B6A75A}">
      <dgm:prSet/>
      <dgm:spPr/>
      <dgm:t>
        <a:bodyPr/>
        <a:lstStyle/>
        <a:p>
          <a:endParaRPr lang="en-GB"/>
        </a:p>
      </dgm:t>
    </dgm:pt>
    <dgm:pt modelId="{44859A72-9FBC-4DDD-9790-A1EEFF39343D}" type="sibTrans" cxnId="{7DEE4DDD-F626-463B-B187-16FF69B6A75A}">
      <dgm:prSet/>
      <dgm:spPr/>
      <dgm:t>
        <a:bodyPr/>
        <a:lstStyle/>
        <a:p>
          <a:endParaRPr lang="en-GB"/>
        </a:p>
      </dgm:t>
    </dgm:pt>
    <dgm:pt modelId="{EE9B4AD2-A45C-4CD1-B939-56A5C2C43215}">
      <dgm:prSet phldrT="[Text]"/>
      <dgm:spPr>
        <a:ln w="38100" cap="flat" cmpd="sng">
          <a:solidFill>
            <a:schemeClr val="accent5">
              <a:lumMod val="75000"/>
            </a:schemeClr>
          </a:solidFill>
          <a:prstDash val="sysDash"/>
          <a:bevel/>
        </a:ln>
      </dgm:spPr>
      <dgm:t>
        <a:bodyPr/>
        <a:lstStyle/>
        <a:p>
          <a:r>
            <a:rPr lang="en-GB" sz="1000" i="1" dirty="0" smtClean="0"/>
            <a:t>Commissioning for Value Packs</a:t>
          </a:r>
          <a:endParaRPr lang="en-GB" sz="1000" i="1" dirty="0"/>
        </a:p>
      </dgm:t>
    </dgm:pt>
    <dgm:pt modelId="{37BDCD07-E22D-4203-90D1-B070D240F823}" type="parTrans" cxnId="{B493CDCF-CCF4-469B-B32B-8D232DAE3930}">
      <dgm:prSet/>
      <dgm:spPr/>
    </dgm:pt>
    <dgm:pt modelId="{89BAB6A5-271C-4FFB-910B-9979704AB8B4}" type="sibTrans" cxnId="{B493CDCF-CCF4-469B-B32B-8D232DAE3930}">
      <dgm:prSet/>
      <dgm:spPr/>
    </dgm:pt>
    <dgm:pt modelId="{542F6580-0E16-4531-A487-CB557A9E87BE}" type="pres">
      <dgm:prSet presAssocID="{7849AFBF-A6A7-4D74-82A8-27671C8DAF0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AE6BC0-1B49-40E6-B19E-97F2117EA3CA}" type="pres">
      <dgm:prSet presAssocID="{7849AFBF-A6A7-4D74-82A8-27671C8DAF07}" presName="children" presStyleCnt="0"/>
      <dgm:spPr/>
    </dgm:pt>
    <dgm:pt modelId="{85BCF869-7DBE-4091-B3DF-FADE3D6D92C4}" type="pres">
      <dgm:prSet presAssocID="{7849AFBF-A6A7-4D74-82A8-27671C8DAF07}" presName="child1group" presStyleCnt="0"/>
      <dgm:spPr/>
    </dgm:pt>
    <dgm:pt modelId="{C0A2134A-ADF4-40FF-827E-0A3A2261205F}" type="pres">
      <dgm:prSet presAssocID="{7849AFBF-A6A7-4D74-82A8-27671C8DAF07}" presName="child1" presStyleLbl="bgAcc1" presStyleIdx="0" presStyleCnt="4"/>
      <dgm:spPr/>
      <dgm:t>
        <a:bodyPr/>
        <a:lstStyle/>
        <a:p>
          <a:endParaRPr lang="en-GB"/>
        </a:p>
      </dgm:t>
    </dgm:pt>
    <dgm:pt modelId="{768CF0AB-537F-41D1-B1E1-92B9F2DB2137}" type="pres">
      <dgm:prSet presAssocID="{7849AFBF-A6A7-4D74-82A8-27671C8DAF0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B96868-8AA2-43C6-8E3B-7F1239AA415A}" type="pres">
      <dgm:prSet presAssocID="{7849AFBF-A6A7-4D74-82A8-27671C8DAF07}" presName="child2group" presStyleCnt="0"/>
      <dgm:spPr/>
    </dgm:pt>
    <dgm:pt modelId="{DBDFD216-07E6-4D43-9813-7EDDBDD96E50}" type="pres">
      <dgm:prSet presAssocID="{7849AFBF-A6A7-4D74-82A8-27671C8DAF07}" presName="child2" presStyleLbl="bgAcc1" presStyleIdx="1" presStyleCnt="4" custLinFactNeighborX="12452"/>
      <dgm:spPr/>
      <dgm:t>
        <a:bodyPr/>
        <a:lstStyle/>
        <a:p>
          <a:endParaRPr lang="en-GB"/>
        </a:p>
      </dgm:t>
    </dgm:pt>
    <dgm:pt modelId="{E0721D7A-C767-4DB8-B43B-0AD145A99121}" type="pres">
      <dgm:prSet presAssocID="{7849AFBF-A6A7-4D74-82A8-27671C8DAF0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F79D91-582C-4AD7-84C8-89725B108234}" type="pres">
      <dgm:prSet presAssocID="{7849AFBF-A6A7-4D74-82A8-27671C8DAF07}" presName="child3group" presStyleCnt="0"/>
      <dgm:spPr/>
    </dgm:pt>
    <dgm:pt modelId="{834A6980-1A32-4AB6-BB19-73E6D37D02E1}" type="pres">
      <dgm:prSet presAssocID="{7849AFBF-A6A7-4D74-82A8-27671C8DAF07}" presName="child3" presStyleLbl="bgAcc1" presStyleIdx="2" presStyleCnt="4" custLinFactNeighborX="12452" custLinFactNeighborY="88"/>
      <dgm:spPr/>
      <dgm:t>
        <a:bodyPr/>
        <a:lstStyle/>
        <a:p>
          <a:endParaRPr lang="en-GB"/>
        </a:p>
      </dgm:t>
    </dgm:pt>
    <dgm:pt modelId="{7D7BFFA1-F60F-46BB-B8B9-AAF4301C24AA}" type="pres">
      <dgm:prSet presAssocID="{7849AFBF-A6A7-4D74-82A8-27671C8DAF0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B5D585-6078-48BE-B5AB-02E634188787}" type="pres">
      <dgm:prSet presAssocID="{7849AFBF-A6A7-4D74-82A8-27671C8DAF07}" presName="child4group" presStyleCnt="0"/>
      <dgm:spPr/>
    </dgm:pt>
    <dgm:pt modelId="{D7481E3B-8610-45AB-8464-97C890BAD24D}" type="pres">
      <dgm:prSet presAssocID="{7849AFBF-A6A7-4D74-82A8-27671C8DAF07}" presName="child4" presStyleLbl="bgAcc1" presStyleIdx="3" presStyleCnt="4"/>
      <dgm:spPr/>
      <dgm:t>
        <a:bodyPr/>
        <a:lstStyle/>
        <a:p>
          <a:endParaRPr lang="en-GB"/>
        </a:p>
      </dgm:t>
    </dgm:pt>
    <dgm:pt modelId="{35F2D7D8-E5C3-43F6-B9E3-7B741C575E4F}" type="pres">
      <dgm:prSet presAssocID="{7849AFBF-A6A7-4D74-82A8-27671C8DAF0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975BAD-945B-42ED-9EDD-9C7EC032ABDD}" type="pres">
      <dgm:prSet presAssocID="{7849AFBF-A6A7-4D74-82A8-27671C8DAF07}" presName="childPlaceholder" presStyleCnt="0"/>
      <dgm:spPr/>
    </dgm:pt>
    <dgm:pt modelId="{09C6CADF-4E4E-4592-AA02-4D5A24E5D77A}" type="pres">
      <dgm:prSet presAssocID="{7849AFBF-A6A7-4D74-82A8-27671C8DAF07}" presName="circle" presStyleCnt="0"/>
      <dgm:spPr/>
    </dgm:pt>
    <dgm:pt modelId="{28627B20-D5BF-48E9-936C-7B4C610ED2E2}" type="pres">
      <dgm:prSet presAssocID="{7849AFBF-A6A7-4D74-82A8-27671C8DAF0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07CEAC-8B76-480B-B53B-64D15A6F002F}" type="pres">
      <dgm:prSet presAssocID="{7849AFBF-A6A7-4D74-82A8-27671C8DAF0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BF313D-8484-419A-B56E-15DCB1C1C6DD}" type="pres">
      <dgm:prSet presAssocID="{7849AFBF-A6A7-4D74-82A8-27671C8DAF07}" presName="quadrant3" presStyleLbl="node1" presStyleIdx="2" presStyleCnt="4" custLinFactNeighborX="-954" custLinFactNeighborY="-257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4B397A-6D7B-4C2F-9E0F-535A75837095}" type="pres">
      <dgm:prSet presAssocID="{7849AFBF-A6A7-4D74-82A8-27671C8DAF0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2013F4-1006-4651-8CCC-54FA37A451D2}" type="pres">
      <dgm:prSet presAssocID="{7849AFBF-A6A7-4D74-82A8-27671C8DAF07}" presName="quadrantPlaceholder" presStyleCnt="0"/>
      <dgm:spPr/>
    </dgm:pt>
    <dgm:pt modelId="{13F27AF6-2245-478D-929F-5B3A55F2755D}" type="pres">
      <dgm:prSet presAssocID="{7849AFBF-A6A7-4D74-82A8-27671C8DAF07}" presName="center1" presStyleLbl="fgShp" presStyleIdx="0" presStyleCnt="2"/>
      <dgm:spPr/>
    </dgm:pt>
    <dgm:pt modelId="{B86A53E6-A21D-4D83-B508-A643533D48FB}" type="pres">
      <dgm:prSet presAssocID="{7849AFBF-A6A7-4D74-82A8-27671C8DAF07}" presName="center2" presStyleLbl="fgShp" presStyleIdx="1" presStyleCnt="2"/>
      <dgm:spPr/>
    </dgm:pt>
  </dgm:ptLst>
  <dgm:cxnLst>
    <dgm:cxn modelId="{EA9D060E-1F92-4D5F-BA07-E29B5DF111B6}" srcId="{490C31EF-EED2-400A-BF22-EBB8A2DDE596}" destId="{19122953-BF3A-4302-B703-B649A42C6085}" srcOrd="1" destOrd="0" parTransId="{201FF97F-6932-4C33-AA04-7A682BEC7482}" sibTransId="{2A92B0DC-5E6E-4D70-BD42-111DB4292D53}"/>
    <dgm:cxn modelId="{28167996-18F3-4B15-8CFE-5CE8D24F5A69}" type="presOf" srcId="{AB336283-3AFC-4A82-817C-3542390F7B5A}" destId="{C0A2134A-ADF4-40FF-827E-0A3A2261205F}" srcOrd="0" destOrd="6" presId="urn:microsoft.com/office/officeart/2005/8/layout/cycle4"/>
    <dgm:cxn modelId="{7F1E493E-F5A4-4562-AE2C-9B03BA3A75EF}" srcId="{490C31EF-EED2-400A-BF22-EBB8A2DDE596}" destId="{6FF41ED2-FFD4-49D7-8A8F-4B0CF5442C27}" srcOrd="3" destOrd="0" parTransId="{8419B7F5-7E4B-4672-93EE-97E1450C3F51}" sibTransId="{2FE95149-522D-4DB7-9506-2EFFBC45D056}"/>
    <dgm:cxn modelId="{42F6F86C-066A-4736-B306-76DD96C4214A}" type="presOf" srcId="{19122953-BF3A-4302-B703-B649A42C6085}" destId="{C0A2134A-ADF4-40FF-827E-0A3A2261205F}" srcOrd="0" destOrd="1" presId="urn:microsoft.com/office/officeart/2005/8/layout/cycle4"/>
    <dgm:cxn modelId="{1D538B85-B819-4E3D-AB0E-5546A4AEA870}" srcId="{5FBC357E-9598-4E22-810E-5A3635B25074}" destId="{A21A0B88-4AB8-4BC1-8D18-C3FEAABDA244}" srcOrd="1" destOrd="0" parTransId="{197C899E-0422-42E9-A66C-C77AC2EB79B0}" sibTransId="{9F464E32-65CC-4305-A595-E7F48A0828AA}"/>
    <dgm:cxn modelId="{AA79E2B0-56A2-470C-8EB0-9D63465D7DD6}" type="presOf" srcId="{25DF0B43-6CD3-493E-AB87-6B3B6AEA00D1}" destId="{768CF0AB-537F-41D1-B1E1-92B9F2DB2137}" srcOrd="1" destOrd="0" presId="urn:microsoft.com/office/officeart/2005/8/layout/cycle4"/>
    <dgm:cxn modelId="{C14D3677-2D96-4A5A-A418-201A988E127B}" srcId="{490C31EF-EED2-400A-BF22-EBB8A2DDE596}" destId="{9C785B6A-671F-4021-90A2-6755492A21CA}" srcOrd="7" destOrd="0" parTransId="{1469A205-CD33-4733-ACF8-7A065D4E407D}" sibTransId="{375D0EEB-E99F-48E2-9F98-7908CD3858D1}"/>
    <dgm:cxn modelId="{B828FC0B-3D01-43A7-8E70-4918E8A362D1}" type="presOf" srcId="{3096D513-199E-4E15-B10E-73FF7CCEF550}" destId="{DBDFD216-07E6-4D43-9813-7EDDBDD96E50}" srcOrd="0" destOrd="2" presId="urn:microsoft.com/office/officeart/2005/8/layout/cycle4"/>
    <dgm:cxn modelId="{61462FBF-DEE5-4A67-9B1B-720DB51E70CA}" srcId="{7849AFBF-A6A7-4D74-82A8-27671C8DAF07}" destId="{5FBC357E-9598-4E22-810E-5A3635B25074}" srcOrd="2" destOrd="0" parTransId="{DD7C7AE2-03A6-487E-923D-C17C719BAE34}" sibTransId="{99C3C99D-96E4-4C26-95AC-48EAED45B368}"/>
    <dgm:cxn modelId="{1E4DAE77-909D-4CC1-9084-5F9A3791A4BB}" type="presOf" srcId="{45A4F8A9-6303-4E41-881F-97B3FFB7C736}" destId="{E0721D7A-C767-4DB8-B43B-0AD145A99121}" srcOrd="1" destOrd="3" presId="urn:microsoft.com/office/officeart/2005/8/layout/cycle4"/>
    <dgm:cxn modelId="{895151B4-E0CD-4EEE-84D1-9920557F38EC}" srcId="{154786FC-0E70-4389-AFC9-C47700799F3C}" destId="{3096D513-199E-4E15-B10E-73FF7CCEF550}" srcOrd="2" destOrd="0" parTransId="{BF63BA04-03BB-4C39-A7F3-493EDE3349B7}" sibTransId="{77F256E7-A2F7-48E3-B076-0EBB82F3DF60}"/>
    <dgm:cxn modelId="{897BC263-9F7B-41FB-9656-6D66AAA1D3D5}" type="presOf" srcId="{490C31EF-EED2-400A-BF22-EBB8A2DDE596}" destId="{28627B20-D5BF-48E9-936C-7B4C610ED2E2}" srcOrd="0" destOrd="0" presId="urn:microsoft.com/office/officeart/2005/8/layout/cycle4"/>
    <dgm:cxn modelId="{1AD50A06-4429-4754-88C6-84B755B9DC21}" srcId="{47BF2C40-59FE-4FB8-85E0-B1A2F385CB52}" destId="{063D95D4-CCCC-4828-9092-AE110FD15812}" srcOrd="0" destOrd="0" parTransId="{507A2AFA-0711-4DB5-9540-30AABAECDC22}" sibTransId="{56B96675-7637-48D1-9269-90EA570B7251}"/>
    <dgm:cxn modelId="{98F609B0-A98B-4E1F-89B1-B2BD6E1D391D}" srcId="{154786FC-0E70-4389-AFC9-C47700799F3C}" destId="{AA0E0477-DC02-4649-A30B-006837DA39D1}" srcOrd="0" destOrd="0" parTransId="{1E843864-5332-4A62-921F-2405E2AB88D1}" sibTransId="{68CDC27C-DBBC-48DE-9D1A-9429ADD02D2A}"/>
    <dgm:cxn modelId="{1BBCA000-F17F-407F-B28B-C8FFCB8E89FF}" type="presOf" srcId="{49D8210C-619C-438A-B04D-6A20A930526E}" destId="{E0721D7A-C767-4DB8-B43B-0AD145A99121}" srcOrd="1" destOrd="1" presId="urn:microsoft.com/office/officeart/2005/8/layout/cycle4"/>
    <dgm:cxn modelId="{FEE29174-F4BC-4AB1-9F66-68E64E38F6F6}" type="presOf" srcId="{9C785B6A-671F-4021-90A2-6755492A21CA}" destId="{C0A2134A-ADF4-40FF-827E-0A3A2261205F}" srcOrd="0" destOrd="7" presId="urn:microsoft.com/office/officeart/2005/8/layout/cycle4"/>
    <dgm:cxn modelId="{E0D7D0DC-B668-4A4E-A4F1-44D205BC3BBB}" srcId="{490C31EF-EED2-400A-BF22-EBB8A2DDE596}" destId="{AD667A58-9671-4B91-87E5-85EE51DFF805}" srcOrd="5" destOrd="0" parTransId="{FEE9DD1D-567B-4999-A565-93F8BF710799}" sibTransId="{07FABEF0-B1DC-47B2-BA03-DA1649456053}"/>
    <dgm:cxn modelId="{D61DCB3C-3C4B-422E-9D38-68D6D36417EB}" type="presOf" srcId="{AD667A58-9671-4B91-87E5-85EE51DFF805}" destId="{C0A2134A-ADF4-40FF-827E-0A3A2261205F}" srcOrd="0" destOrd="5" presId="urn:microsoft.com/office/officeart/2005/8/layout/cycle4"/>
    <dgm:cxn modelId="{AD5DCE10-760A-451E-A1FE-0928FEEB7149}" type="presOf" srcId="{A21A0B88-4AB8-4BC1-8D18-C3FEAABDA244}" destId="{834A6980-1A32-4AB6-BB19-73E6D37D02E1}" srcOrd="0" destOrd="1" presId="urn:microsoft.com/office/officeart/2005/8/layout/cycle4"/>
    <dgm:cxn modelId="{BC3D4E53-8C1C-4258-BFF8-F19BE4F79706}" type="presOf" srcId="{AA0E0477-DC02-4649-A30B-006837DA39D1}" destId="{E0721D7A-C767-4DB8-B43B-0AD145A99121}" srcOrd="1" destOrd="0" presId="urn:microsoft.com/office/officeart/2005/8/layout/cycle4"/>
    <dgm:cxn modelId="{7DEE4DDD-F626-463B-B187-16FF69B6A75A}" srcId="{47BF2C40-59FE-4FB8-85E0-B1A2F385CB52}" destId="{2EAD612D-2A1B-4EDA-8157-FB23460C8E6E}" srcOrd="1" destOrd="0" parTransId="{9BED6687-A501-419F-825A-F763A4546821}" sibTransId="{44859A72-9FBC-4DDD-9790-A1EEFF39343D}"/>
    <dgm:cxn modelId="{83259FE4-A8B7-4DBF-A897-55FF96BEBD7B}" type="presOf" srcId="{49D8210C-619C-438A-B04D-6A20A930526E}" destId="{DBDFD216-07E6-4D43-9813-7EDDBDD96E50}" srcOrd="0" destOrd="1" presId="urn:microsoft.com/office/officeart/2005/8/layout/cycle4"/>
    <dgm:cxn modelId="{EB02EA64-EA59-43E2-9D95-140E2D1CCB1E}" type="presOf" srcId="{A7BA831F-87C1-49C9-ABCD-BD04B2D5DA39}" destId="{C0A2134A-ADF4-40FF-827E-0A3A2261205F}" srcOrd="0" destOrd="2" presId="urn:microsoft.com/office/officeart/2005/8/layout/cycle4"/>
    <dgm:cxn modelId="{143457BC-7D09-4478-ABEA-B1BF410BA109}" type="presOf" srcId="{3096D513-199E-4E15-B10E-73FF7CCEF550}" destId="{E0721D7A-C767-4DB8-B43B-0AD145A99121}" srcOrd="1" destOrd="2" presId="urn:microsoft.com/office/officeart/2005/8/layout/cycle4"/>
    <dgm:cxn modelId="{8270AA55-978E-493A-AF68-4C0B2D065296}" srcId="{7849AFBF-A6A7-4D74-82A8-27671C8DAF07}" destId="{490C31EF-EED2-400A-BF22-EBB8A2DDE596}" srcOrd="0" destOrd="0" parTransId="{5FF08862-54CE-4175-8BD2-92F0E48C2D63}" sibTransId="{A798AF54-9E96-4128-8625-70C09EDF9868}"/>
    <dgm:cxn modelId="{C88C148C-3DF7-49EF-BACD-E3C583A90754}" type="presOf" srcId="{063D95D4-CCCC-4828-9092-AE110FD15812}" destId="{D7481E3B-8610-45AB-8464-97C890BAD24D}" srcOrd="0" destOrd="0" presId="urn:microsoft.com/office/officeart/2005/8/layout/cycle4"/>
    <dgm:cxn modelId="{131FE04B-7CE4-438E-9FA9-3A7147D3FA5F}" type="presOf" srcId="{EE9B4AD2-A45C-4CD1-B939-56A5C2C43215}" destId="{834A6980-1A32-4AB6-BB19-73E6D37D02E1}" srcOrd="0" destOrd="2" presId="urn:microsoft.com/office/officeart/2005/8/layout/cycle4"/>
    <dgm:cxn modelId="{827F002A-89BE-491D-8C5C-67B256B09C00}" type="presOf" srcId="{063D95D4-CCCC-4828-9092-AE110FD15812}" destId="{35F2D7D8-E5C3-43F6-B9E3-7B741C575E4F}" srcOrd="1" destOrd="0" presId="urn:microsoft.com/office/officeart/2005/8/layout/cycle4"/>
    <dgm:cxn modelId="{F196D92A-E8FC-4497-A484-F60EAAEB1694}" type="presOf" srcId="{6FF41ED2-FFD4-49D7-8A8F-4B0CF5442C27}" destId="{C0A2134A-ADF4-40FF-827E-0A3A2261205F}" srcOrd="0" destOrd="3" presId="urn:microsoft.com/office/officeart/2005/8/layout/cycle4"/>
    <dgm:cxn modelId="{6A6CD2DE-1631-4F81-8C3A-38966D4DEDAF}" type="presOf" srcId="{5FBC357E-9598-4E22-810E-5A3635B25074}" destId="{42BF313D-8484-419A-B56E-15DCB1C1C6DD}" srcOrd="0" destOrd="0" presId="urn:microsoft.com/office/officeart/2005/8/layout/cycle4"/>
    <dgm:cxn modelId="{2DD71239-CCAC-43A4-B62F-B442EF97DF1C}" type="presOf" srcId="{19122953-BF3A-4302-B703-B649A42C6085}" destId="{768CF0AB-537F-41D1-B1E1-92B9F2DB2137}" srcOrd="1" destOrd="1" presId="urn:microsoft.com/office/officeart/2005/8/layout/cycle4"/>
    <dgm:cxn modelId="{B0C9FA2C-234D-4283-8DC6-32D0B844805F}" srcId="{490C31EF-EED2-400A-BF22-EBB8A2DDE596}" destId="{A7BA831F-87C1-49C9-ABCD-BD04B2D5DA39}" srcOrd="2" destOrd="0" parTransId="{DBD49EAD-02C0-47E9-9A44-75A19652A580}" sibTransId="{3AF921F4-94FD-4A02-8711-DC9AC80197BE}"/>
    <dgm:cxn modelId="{F2950623-5AB9-4278-AED2-736D3CA158D6}" type="presOf" srcId="{2EAD612D-2A1B-4EDA-8157-FB23460C8E6E}" destId="{35F2D7D8-E5C3-43F6-B9E3-7B741C575E4F}" srcOrd="1" destOrd="1" presId="urn:microsoft.com/office/officeart/2005/8/layout/cycle4"/>
    <dgm:cxn modelId="{5D3E8931-63E9-4AD1-920A-A14C402C039F}" type="presOf" srcId="{9C785B6A-671F-4021-90A2-6755492A21CA}" destId="{768CF0AB-537F-41D1-B1E1-92B9F2DB2137}" srcOrd="1" destOrd="7" presId="urn:microsoft.com/office/officeart/2005/8/layout/cycle4"/>
    <dgm:cxn modelId="{5781E808-0E0A-4EDE-A084-2A3324F42F0B}" type="presOf" srcId="{2EAD612D-2A1B-4EDA-8157-FB23460C8E6E}" destId="{D7481E3B-8610-45AB-8464-97C890BAD24D}" srcOrd="0" destOrd="1" presId="urn:microsoft.com/office/officeart/2005/8/layout/cycle4"/>
    <dgm:cxn modelId="{2AF57F32-8F6C-40BA-9BDE-23C398247EC0}" srcId="{154786FC-0E70-4389-AFC9-C47700799F3C}" destId="{49D8210C-619C-438A-B04D-6A20A930526E}" srcOrd="1" destOrd="0" parTransId="{4B617730-5C08-411B-A006-8E38404A2F08}" sibTransId="{41E86819-D0CC-4768-AA59-45A28E52E347}"/>
    <dgm:cxn modelId="{8B9C96C2-320E-4753-A15B-1166371A0A4C}" type="presOf" srcId="{25DF0B43-6CD3-493E-AB87-6B3B6AEA00D1}" destId="{C0A2134A-ADF4-40FF-827E-0A3A2261205F}" srcOrd="0" destOrd="0" presId="urn:microsoft.com/office/officeart/2005/8/layout/cycle4"/>
    <dgm:cxn modelId="{93AA83E9-337E-4C30-9D45-E15824C42C4B}" type="presOf" srcId="{D683E15E-EAA9-4AF8-A064-21C2F3E69052}" destId="{C0A2134A-ADF4-40FF-827E-0A3A2261205F}" srcOrd="0" destOrd="4" presId="urn:microsoft.com/office/officeart/2005/8/layout/cycle4"/>
    <dgm:cxn modelId="{EFDAC579-AF57-48CD-BE5A-60294FAE8AFE}" type="presOf" srcId="{AB336283-3AFC-4A82-817C-3542390F7B5A}" destId="{768CF0AB-537F-41D1-B1E1-92B9F2DB2137}" srcOrd="1" destOrd="6" presId="urn:microsoft.com/office/officeart/2005/8/layout/cycle4"/>
    <dgm:cxn modelId="{2BC4B8A4-0DF9-49D4-8DCA-F0ADD7A927A0}" type="presOf" srcId="{AA0E0477-DC02-4649-A30B-006837DA39D1}" destId="{DBDFD216-07E6-4D43-9813-7EDDBDD96E50}" srcOrd="0" destOrd="0" presId="urn:microsoft.com/office/officeart/2005/8/layout/cycle4"/>
    <dgm:cxn modelId="{FE3379D2-EC77-4620-AD74-D2064EEA6F45}" type="presOf" srcId="{A21A0B88-4AB8-4BC1-8D18-C3FEAABDA244}" destId="{7D7BFFA1-F60F-46BB-B8B9-AAF4301C24AA}" srcOrd="1" destOrd="1" presId="urn:microsoft.com/office/officeart/2005/8/layout/cycle4"/>
    <dgm:cxn modelId="{E19E78F4-ADD0-426A-899D-4D76EC2C0617}" type="presOf" srcId="{AD667A58-9671-4B91-87E5-85EE51DFF805}" destId="{768CF0AB-537F-41D1-B1E1-92B9F2DB2137}" srcOrd="1" destOrd="5" presId="urn:microsoft.com/office/officeart/2005/8/layout/cycle4"/>
    <dgm:cxn modelId="{E9BB2388-4420-4793-B23E-855F533CC86A}" srcId="{154786FC-0E70-4389-AFC9-C47700799F3C}" destId="{45A4F8A9-6303-4E41-881F-97B3FFB7C736}" srcOrd="3" destOrd="0" parTransId="{06016B91-491D-4622-B3EC-8CFC8691810A}" sibTransId="{44787400-8255-4D7F-8C83-7E4CB37AD9F7}"/>
    <dgm:cxn modelId="{B89A0730-2B6D-4109-8222-7B51D7240B9C}" type="presOf" srcId="{154786FC-0E70-4389-AFC9-C47700799F3C}" destId="{9407CEAC-8B76-480B-B53B-64D15A6F002F}" srcOrd="0" destOrd="0" presId="urn:microsoft.com/office/officeart/2005/8/layout/cycle4"/>
    <dgm:cxn modelId="{484314B5-A00A-4418-87C6-050DA69F74BB}" srcId="{490C31EF-EED2-400A-BF22-EBB8A2DDE596}" destId="{25DF0B43-6CD3-493E-AB87-6B3B6AEA00D1}" srcOrd="0" destOrd="0" parTransId="{8AC1F6E8-2063-4554-8D2D-94919FAE3B36}" sibTransId="{43679730-1E48-4165-9045-81A60D89A87B}"/>
    <dgm:cxn modelId="{D9A65674-A4AB-4402-A788-6F0624F28A2D}" type="presOf" srcId="{70373F9C-7BC4-483A-9F18-A1112FF39B78}" destId="{7D7BFFA1-F60F-46BB-B8B9-AAF4301C24AA}" srcOrd="1" destOrd="0" presId="urn:microsoft.com/office/officeart/2005/8/layout/cycle4"/>
    <dgm:cxn modelId="{724B74CC-23C0-4981-A3C5-ABB9DD0FDC32}" srcId="{490C31EF-EED2-400A-BF22-EBB8A2DDE596}" destId="{AB336283-3AFC-4A82-817C-3542390F7B5A}" srcOrd="6" destOrd="0" parTransId="{19B26876-BFA6-44D1-AF0C-A836907C72DB}" sibTransId="{C5DEA726-B8DF-4403-B779-BE60B1F2A10D}"/>
    <dgm:cxn modelId="{D7F3121B-3AEF-4B6B-9BED-7B14EAA86C10}" type="presOf" srcId="{47BF2C40-59FE-4FB8-85E0-B1A2F385CB52}" destId="{524B397A-6D7B-4C2F-9E0F-535A75837095}" srcOrd="0" destOrd="0" presId="urn:microsoft.com/office/officeart/2005/8/layout/cycle4"/>
    <dgm:cxn modelId="{BEDA9D0D-CF3A-4D9C-A8F2-09BF9398AB0E}" type="presOf" srcId="{A7BA831F-87C1-49C9-ABCD-BD04B2D5DA39}" destId="{768CF0AB-537F-41D1-B1E1-92B9F2DB2137}" srcOrd="1" destOrd="2" presId="urn:microsoft.com/office/officeart/2005/8/layout/cycle4"/>
    <dgm:cxn modelId="{1FA06977-1DCD-4A82-962A-B93EFDB15A5A}" type="presOf" srcId="{7849AFBF-A6A7-4D74-82A8-27671C8DAF07}" destId="{542F6580-0E16-4531-A487-CB557A9E87BE}" srcOrd="0" destOrd="0" presId="urn:microsoft.com/office/officeart/2005/8/layout/cycle4"/>
    <dgm:cxn modelId="{54B4798E-E4C7-4BAD-A4C0-2DF9561E5091}" type="presOf" srcId="{70373F9C-7BC4-483A-9F18-A1112FF39B78}" destId="{834A6980-1A32-4AB6-BB19-73E6D37D02E1}" srcOrd="0" destOrd="0" presId="urn:microsoft.com/office/officeart/2005/8/layout/cycle4"/>
    <dgm:cxn modelId="{B493CDCF-CCF4-469B-B32B-8D232DAE3930}" srcId="{5FBC357E-9598-4E22-810E-5A3635B25074}" destId="{EE9B4AD2-A45C-4CD1-B939-56A5C2C43215}" srcOrd="2" destOrd="0" parTransId="{37BDCD07-E22D-4203-90D1-B070D240F823}" sibTransId="{89BAB6A5-271C-4FFB-910B-9979704AB8B4}"/>
    <dgm:cxn modelId="{82599CCE-73F7-4E36-B7C9-F0853506E86B}" type="presOf" srcId="{45A4F8A9-6303-4E41-881F-97B3FFB7C736}" destId="{DBDFD216-07E6-4D43-9813-7EDDBDD96E50}" srcOrd="0" destOrd="3" presId="urn:microsoft.com/office/officeart/2005/8/layout/cycle4"/>
    <dgm:cxn modelId="{09E6C144-A45A-44F5-B8E6-10DB88F6F2EC}" srcId="{490C31EF-EED2-400A-BF22-EBB8A2DDE596}" destId="{D683E15E-EAA9-4AF8-A064-21C2F3E69052}" srcOrd="4" destOrd="0" parTransId="{108E9525-C9A0-4FF9-BC56-D4A0CB5579D3}" sibTransId="{278D8BEA-DF6B-4E29-8892-5BCA67AC557B}"/>
    <dgm:cxn modelId="{FE665AA7-E4FD-4ACF-9194-D6D0A110515C}" srcId="{7849AFBF-A6A7-4D74-82A8-27671C8DAF07}" destId="{154786FC-0E70-4389-AFC9-C47700799F3C}" srcOrd="1" destOrd="0" parTransId="{C8703760-BF37-4D4E-810F-3CC959F40E51}" sibTransId="{1B18A71C-B396-4DFE-9745-559B089075A5}"/>
    <dgm:cxn modelId="{A234A445-C2C0-461B-947C-2E0C9EED682E}" srcId="{5FBC357E-9598-4E22-810E-5A3635B25074}" destId="{70373F9C-7BC4-483A-9F18-A1112FF39B78}" srcOrd="0" destOrd="0" parTransId="{48FF4CAC-6779-4FF9-9BFC-E4CF2123D3A1}" sibTransId="{9B7C03BB-81AE-4B3B-993B-12B04204ADAD}"/>
    <dgm:cxn modelId="{FC4D08BB-5F7B-4C39-B388-EB5936F55237}" type="presOf" srcId="{6FF41ED2-FFD4-49D7-8A8F-4B0CF5442C27}" destId="{768CF0AB-537F-41D1-B1E1-92B9F2DB2137}" srcOrd="1" destOrd="3" presId="urn:microsoft.com/office/officeart/2005/8/layout/cycle4"/>
    <dgm:cxn modelId="{4D5377EE-DDF5-4AAF-885E-6B5C92D06A3B}" type="presOf" srcId="{EE9B4AD2-A45C-4CD1-B939-56A5C2C43215}" destId="{7D7BFFA1-F60F-46BB-B8B9-AAF4301C24AA}" srcOrd="1" destOrd="2" presId="urn:microsoft.com/office/officeart/2005/8/layout/cycle4"/>
    <dgm:cxn modelId="{F5429AB5-0DF2-4DEE-8F4A-2BA293B5517D}" type="presOf" srcId="{D683E15E-EAA9-4AF8-A064-21C2F3E69052}" destId="{768CF0AB-537F-41D1-B1E1-92B9F2DB2137}" srcOrd="1" destOrd="4" presId="urn:microsoft.com/office/officeart/2005/8/layout/cycle4"/>
    <dgm:cxn modelId="{868FBD13-D48C-4F84-B3ED-EEA9C6C1566F}" srcId="{7849AFBF-A6A7-4D74-82A8-27671C8DAF07}" destId="{47BF2C40-59FE-4FB8-85E0-B1A2F385CB52}" srcOrd="3" destOrd="0" parTransId="{EBBAAC66-4137-4CD5-AD35-98CA1C95F5DF}" sibTransId="{0C9184B0-0C81-46D1-96A9-792E30B4E93B}"/>
    <dgm:cxn modelId="{B3E60B1C-A058-4FC7-BE54-5139C2BFE92B}" type="presParOf" srcId="{542F6580-0E16-4531-A487-CB557A9E87BE}" destId="{EDAE6BC0-1B49-40E6-B19E-97F2117EA3CA}" srcOrd="0" destOrd="0" presId="urn:microsoft.com/office/officeart/2005/8/layout/cycle4"/>
    <dgm:cxn modelId="{A86372BD-EBDF-4824-A277-DF62E538D048}" type="presParOf" srcId="{EDAE6BC0-1B49-40E6-B19E-97F2117EA3CA}" destId="{85BCF869-7DBE-4091-B3DF-FADE3D6D92C4}" srcOrd="0" destOrd="0" presId="urn:microsoft.com/office/officeart/2005/8/layout/cycle4"/>
    <dgm:cxn modelId="{73FAE244-389F-47D1-A5EB-532E35FB6DF4}" type="presParOf" srcId="{85BCF869-7DBE-4091-B3DF-FADE3D6D92C4}" destId="{C0A2134A-ADF4-40FF-827E-0A3A2261205F}" srcOrd="0" destOrd="0" presId="urn:microsoft.com/office/officeart/2005/8/layout/cycle4"/>
    <dgm:cxn modelId="{C0F48E05-DE64-46DC-A6C7-599665E890D7}" type="presParOf" srcId="{85BCF869-7DBE-4091-B3DF-FADE3D6D92C4}" destId="{768CF0AB-537F-41D1-B1E1-92B9F2DB2137}" srcOrd="1" destOrd="0" presId="urn:microsoft.com/office/officeart/2005/8/layout/cycle4"/>
    <dgm:cxn modelId="{7207E85B-9A6A-4DED-A2C3-960D04176158}" type="presParOf" srcId="{EDAE6BC0-1B49-40E6-B19E-97F2117EA3CA}" destId="{03B96868-8AA2-43C6-8E3B-7F1239AA415A}" srcOrd="1" destOrd="0" presId="urn:microsoft.com/office/officeart/2005/8/layout/cycle4"/>
    <dgm:cxn modelId="{E4E505BD-461B-4380-B4DE-5969F6A8CA61}" type="presParOf" srcId="{03B96868-8AA2-43C6-8E3B-7F1239AA415A}" destId="{DBDFD216-07E6-4D43-9813-7EDDBDD96E50}" srcOrd="0" destOrd="0" presId="urn:microsoft.com/office/officeart/2005/8/layout/cycle4"/>
    <dgm:cxn modelId="{0B926DAE-1E3E-4212-AD28-2F91E8E885AE}" type="presParOf" srcId="{03B96868-8AA2-43C6-8E3B-7F1239AA415A}" destId="{E0721D7A-C767-4DB8-B43B-0AD145A99121}" srcOrd="1" destOrd="0" presId="urn:microsoft.com/office/officeart/2005/8/layout/cycle4"/>
    <dgm:cxn modelId="{8C0EB185-FE65-4075-B837-255FB482FDAD}" type="presParOf" srcId="{EDAE6BC0-1B49-40E6-B19E-97F2117EA3CA}" destId="{EBF79D91-582C-4AD7-84C8-89725B108234}" srcOrd="2" destOrd="0" presId="urn:microsoft.com/office/officeart/2005/8/layout/cycle4"/>
    <dgm:cxn modelId="{C6294586-BEB4-4F0D-9275-F9C546D48B49}" type="presParOf" srcId="{EBF79D91-582C-4AD7-84C8-89725B108234}" destId="{834A6980-1A32-4AB6-BB19-73E6D37D02E1}" srcOrd="0" destOrd="0" presId="urn:microsoft.com/office/officeart/2005/8/layout/cycle4"/>
    <dgm:cxn modelId="{97B6FE27-B9C0-48E6-8D1B-FF7119529F7E}" type="presParOf" srcId="{EBF79D91-582C-4AD7-84C8-89725B108234}" destId="{7D7BFFA1-F60F-46BB-B8B9-AAF4301C24AA}" srcOrd="1" destOrd="0" presId="urn:microsoft.com/office/officeart/2005/8/layout/cycle4"/>
    <dgm:cxn modelId="{96B0162D-96D6-453D-8640-43DCA759826E}" type="presParOf" srcId="{EDAE6BC0-1B49-40E6-B19E-97F2117EA3CA}" destId="{85B5D585-6078-48BE-B5AB-02E634188787}" srcOrd="3" destOrd="0" presId="urn:microsoft.com/office/officeart/2005/8/layout/cycle4"/>
    <dgm:cxn modelId="{F98EAE38-B451-4C1C-8CB9-E82EB3D52B19}" type="presParOf" srcId="{85B5D585-6078-48BE-B5AB-02E634188787}" destId="{D7481E3B-8610-45AB-8464-97C890BAD24D}" srcOrd="0" destOrd="0" presId="urn:microsoft.com/office/officeart/2005/8/layout/cycle4"/>
    <dgm:cxn modelId="{438CF016-7399-48AF-89C0-60B1FABC4669}" type="presParOf" srcId="{85B5D585-6078-48BE-B5AB-02E634188787}" destId="{35F2D7D8-E5C3-43F6-B9E3-7B741C575E4F}" srcOrd="1" destOrd="0" presId="urn:microsoft.com/office/officeart/2005/8/layout/cycle4"/>
    <dgm:cxn modelId="{31DC698A-A2AD-4977-A965-5AFD1227444E}" type="presParOf" srcId="{EDAE6BC0-1B49-40E6-B19E-97F2117EA3CA}" destId="{A0975BAD-945B-42ED-9EDD-9C7EC032ABDD}" srcOrd="4" destOrd="0" presId="urn:microsoft.com/office/officeart/2005/8/layout/cycle4"/>
    <dgm:cxn modelId="{52BD2E51-2C1B-4A89-8513-13E479F53806}" type="presParOf" srcId="{542F6580-0E16-4531-A487-CB557A9E87BE}" destId="{09C6CADF-4E4E-4592-AA02-4D5A24E5D77A}" srcOrd="1" destOrd="0" presId="urn:microsoft.com/office/officeart/2005/8/layout/cycle4"/>
    <dgm:cxn modelId="{767A433B-CBF5-4ABB-AC35-3395D7A536BB}" type="presParOf" srcId="{09C6CADF-4E4E-4592-AA02-4D5A24E5D77A}" destId="{28627B20-D5BF-48E9-936C-7B4C610ED2E2}" srcOrd="0" destOrd="0" presId="urn:microsoft.com/office/officeart/2005/8/layout/cycle4"/>
    <dgm:cxn modelId="{868C963F-1371-4CAF-9C06-751E0E3D2B37}" type="presParOf" srcId="{09C6CADF-4E4E-4592-AA02-4D5A24E5D77A}" destId="{9407CEAC-8B76-480B-B53B-64D15A6F002F}" srcOrd="1" destOrd="0" presId="urn:microsoft.com/office/officeart/2005/8/layout/cycle4"/>
    <dgm:cxn modelId="{932F34AE-7533-4D50-9887-8DBD1600F7FD}" type="presParOf" srcId="{09C6CADF-4E4E-4592-AA02-4D5A24E5D77A}" destId="{42BF313D-8484-419A-B56E-15DCB1C1C6DD}" srcOrd="2" destOrd="0" presId="urn:microsoft.com/office/officeart/2005/8/layout/cycle4"/>
    <dgm:cxn modelId="{CA631234-990B-4C00-9E5F-CF6FE631C322}" type="presParOf" srcId="{09C6CADF-4E4E-4592-AA02-4D5A24E5D77A}" destId="{524B397A-6D7B-4C2F-9E0F-535A75837095}" srcOrd="3" destOrd="0" presId="urn:microsoft.com/office/officeart/2005/8/layout/cycle4"/>
    <dgm:cxn modelId="{F96F619A-7279-4F30-9EA2-B8CE32F04A01}" type="presParOf" srcId="{09C6CADF-4E4E-4592-AA02-4D5A24E5D77A}" destId="{512013F4-1006-4651-8CCC-54FA37A451D2}" srcOrd="4" destOrd="0" presId="urn:microsoft.com/office/officeart/2005/8/layout/cycle4"/>
    <dgm:cxn modelId="{43B26BC1-545B-42ED-A2F8-521FCB3F9AB2}" type="presParOf" srcId="{542F6580-0E16-4531-A487-CB557A9E87BE}" destId="{13F27AF6-2245-478D-929F-5B3A55F2755D}" srcOrd="2" destOrd="0" presId="urn:microsoft.com/office/officeart/2005/8/layout/cycle4"/>
    <dgm:cxn modelId="{9E763AC2-7C66-4861-9C06-0FB274DF206F}" type="presParOf" srcId="{542F6580-0E16-4531-A487-CB557A9E87BE}" destId="{B86A53E6-A21D-4D83-B508-A643533D48F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746CE-7593-4316-8280-5AE58697632E}" type="doc">
      <dgm:prSet loTypeId="urn:microsoft.com/office/officeart/2005/8/layout/process4" loCatId="process" qsTypeId="urn:microsoft.com/office/officeart/2005/8/quickstyle/simple3" qsCatId="simple" csTypeId="urn:microsoft.com/office/officeart/2005/8/colors/accent0_3" csCatId="mainScheme" phldr="1"/>
      <dgm:spPr/>
    </dgm:pt>
    <dgm:pt modelId="{ECB54FE7-01A8-43F2-91E9-BAACB706EE2F}">
      <dgm:prSet phldrT="[Text]" custT="1"/>
      <dgm:spPr>
        <a:solidFill>
          <a:srgbClr val="00AE9E"/>
        </a:solidFill>
      </dgm:spPr>
      <dgm:t>
        <a:bodyPr/>
        <a:lstStyle/>
        <a:p>
          <a:r>
            <a:rPr lang="en-GB" sz="1200" b="1" dirty="0" smtClean="0">
              <a:solidFill>
                <a:schemeClr val="bg1"/>
              </a:solidFill>
            </a:rPr>
            <a:t>Submission to the ODR</a:t>
          </a:r>
        </a:p>
        <a:p>
          <a:r>
            <a:rPr lang="en-GB" sz="1200" b="1" dirty="0" smtClean="0">
              <a:solidFill>
                <a:schemeClr val="bg1"/>
              </a:solidFill>
            </a:rPr>
            <a:t>(ODR@phe.gov.uk)</a:t>
          </a:r>
          <a:endParaRPr lang="en-GB" sz="1200" b="1" dirty="0">
            <a:solidFill>
              <a:schemeClr val="bg1"/>
            </a:solidFill>
          </a:endParaRPr>
        </a:p>
      </dgm:t>
    </dgm:pt>
    <dgm:pt modelId="{92605320-22DF-46CC-B06A-A26B44EA1B35}" type="parTrans" cxnId="{4EDB116B-1B9A-40A9-87CD-98716514EDEA}">
      <dgm:prSet/>
      <dgm:spPr/>
      <dgm:t>
        <a:bodyPr/>
        <a:lstStyle/>
        <a:p>
          <a:endParaRPr lang="en-GB" sz="7200" b="1">
            <a:solidFill>
              <a:schemeClr val="tx1"/>
            </a:solidFill>
          </a:endParaRPr>
        </a:p>
      </dgm:t>
    </dgm:pt>
    <dgm:pt modelId="{F03ED0A9-7FCB-4D43-BFA9-018E96415CCA}" type="sibTrans" cxnId="{4EDB116B-1B9A-40A9-87CD-98716514EDEA}">
      <dgm:prSet/>
      <dgm:spPr/>
      <dgm:t>
        <a:bodyPr/>
        <a:lstStyle/>
        <a:p>
          <a:endParaRPr lang="en-GB" sz="7200" b="1">
            <a:solidFill>
              <a:schemeClr val="tx1"/>
            </a:solidFill>
          </a:endParaRPr>
        </a:p>
      </dgm:t>
    </dgm:pt>
    <dgm:pt modelId="{10291604-BC94-494B-B194-E860B173BE8E}">
      <dgm:prSet phldrT="[Text]" custT="1"/>
      <dgm:spPr>
        <a:solidFill>
          <a:srgbClr val="00AE9E"/>
        </a:solidFill>
      </dgm:spPr>
      <dgm:t>
        <a:bodyPr/>
        <a:lstStyle/>
        <a:p>
          <a:r>
            <a:rPr lang="en-GB" sz="1200" b="1" dirty="0" smtClean="0">
              <a:solidFill>
                <a:schemeClr val="bg1"/>
              </a:solidFill>
            </a:rPr>
            <a:t>Review of application and approvals</a:t>
          </a:r>
          <a:endParaRPr lang="en-GB" sz="1200" b="1" dirty="0">
            <a:solidFill>
              <a:schemeClr val="bg1"/>
            </a:solidFill>
          </a:endParaRPr>
        </a:p>
      </dgm:t>
    </dgm:pt>
    <dgm:pt modelId="{65A61788-D0B2-4304-9722-C22BB3C27B49}" type="parTrans" cxnId="{BA081A21-E3BB-477E-B7C4-05F8447DCF41}">
      <dgm:prSet/>
      <dgm:spPr/>
      <dgm:t>
        <a:bodyPr/>
        <a:lstStyle/>
        <a:p>
          <a:endParaRPr lang="en-GB" sz="7200" b="1">
            <a:solidFill>
              <a:schemeClr val="tx1"/>
            </a:solidFill>
          </a:endParaRPr>
        </a:p>
      </dgm:t>
    </dgm:pt>
    <dgm:pt modelId="{551B8AF5-D006-4847-90CA-FC3C4497C2E7}" type="sibTrans" cxnId="{BA081A21-E3BB-477E-B7C4-05F8447DCF41}">
      <dgm:prSet/>
      <dgm:spPr/>
      <dgm:t>
        <a:bodyPr/>
        <a:lstStyle/>
        <a:p>
          <a:endParaRPr lang="en-GB" sz="7200" b="1">
            <a:solidFill>
              <a:schemeClr val="tx1"/>
            </a:solidFill>
          </a:endParaRPr>
        </a:p>
      </dgm:t>
    </dgm:pt>
    <dgm:pt modelId="{1D3BF5C0-A337-423B-A89F-6A980943AF8E}">
      <dgm:prSet phldrT="[Text]" custT="1"/>
      <dgm:spPr>
        <a:solidFill>
          <a:srgbClr val="00AE9E"/>
        </a:solidFill>
      </dgm:spPr>
      <dgm:t>
        <a:bodyPr/>
        <a:lstStyle/>
        <a:p>
          <a:r>
            <a:rPr lang="en-GB" sz="1200" b="1" dirty="0" smtClean="0">
              <a:solidFill>
                <a:schemeClr val="bg1"/>
              </a:solidFill>
            </a:rPr>
            <a:t>Data re-use agreement</a:t>
          </a:r>
          <a:endParaRPr lang="en-GB" sz="1200" b="1" dirty="0">
            <a:solidFill>
              <a:schemeClr val="bg1"/>
            </a:solidFill>
          </a:endParaRPr>
        </a:p>
      </dgm:t>
    </dgm:pt>
    <dgm:pt modelId="{05902709-1E22-42BB-B40C-7BCED63D26C7}" type="parTrans" cxnId="{7733FD7F-8638-41FC-AE94-EE40D96A637A}">
      <dgm:prSet/>
      <dgm:spPr/>
      <dgm:t>
        <a:bodyPr/>
        <a:lstStyle/>
        <a:p>
          <a:endParaRPr lang="en-GB" sz="7200" b="1">
            <a:solidFill>
              <a:schemeClr val="tx1"/>
            </a:solidFill>
          </a:endParaRPr>
        </a:p>
      </dgm:t>
    </dgm:pt>
    <dgm:pt modelId="{58F8DCD3-F2E8-4DD3-B93D-F76335A08F79}" type="sibTrans" cxnId="{7733FD7F-8638-41FC-AE94-EE40D96A637A}">
      <dgm:prSet/>
      <dgm:spPr/>
      <dgm:t>
        <a:bodyPr/>
        <a:lstStyle/>
        <a:p>
          <a:endParaRPr lang="en-GB" sz="7200" b="1">
            <a:solidFill>
              <a:schemeClr val="tx1"/>
            </a:solidFill>
          </a:endParaRPr>
        </a:p>
      </dgm:t>
    </dgm:pt>
    <dgm:pt modelId="{D66CECE4-4487-420C-93DA-2629F50068C8}">
      <dgm:prSet phldrT="[Text]" custT="1"/>
      <dgm:spPr>
        <a:solidFill>
          <a:srgbClr val="00AE9E"/>
        </a:solidFill>
      </dgm:spPr>
      <dgm:t>
        <a:bodyPr/>
        <a:lstStyle/>
        <a:p>
          <a:r>
            <a:rPr lang="en-GB" sz="1200" b="1" dirty="0" smtClean="0">
              <a:solidFill>
                <a:schemeClr val="bg1"/>
              </a:solidFill>
            </a:rPr>
            <a:t>Data release</a:t>
          </a:r>
          <a:endParaRPr lang="en-GB" sz="1200" b="1" dirty="0">
            <a:solidFill>
              <a:schemeClr val="bg1"/>
            </a:solidFill>
          </a:endParaRPr>
        </a:p>
      </dgm:t>
    </dgm:pt>
    <dgm:pt modelId="{78F3D542-0E77-4A6D-94B0-EF26426DCA39}" type="parTrans" cxnId="{8DFCF90E-10F2-4C17-923C-5E5DFE586E26}">
      <dgm:prSet/>
      <dgm:spPr/>
      <dgm:t>
        <a:bodyPr/>
        <a:lstStyle/>
        <a:p>
          <a:endParaRPr lang="en-GB" sz="7200" b="1">
            <a:solidFill>
              <a:schemeClr val="tx1"/>
            </a:solidFill>
          </a:endParaRPr>
        </a:p>
      </dgm:t>
    </dgm:pt>
    <dgm:pt modelId="{B91663A3-03BF-48C6-84F4-03443828E73B}" type="sibTrans" cxnId="{8DFCF90E-10F2-4C17-923C-5E5DFE586E26}">
      <dgm:prSet/>
      <dgm:spPr/>
      <dgm:t>
        <a:bodyPr/>
        <a:lstStyle/>
        <a:p>
          <a:endParaRPr lang="en-GB" sz="7200" b="1">
            <a:solidFill>
              <a:schemeClr val="tx1"/>
            </a:solidFill>
          </a:endParaRPr>
        </a:p>
      </dgm:t>
    </dgm:pt>
    <dgm:pt modelId="{4DD7B7DD-6D86-43CC-8E04-634494E2D56F}">
      <dgm:prSet phldrT="[Text]" custT="1"/>
      <dgm:spPr>
        <a:solidFill>
          <a:srgbClr val="00AE9E"/>
        </a:solidFill>
      </dgm:spPr>
      <dgm:t>
        <a:bodyPr/>
        <a:lstStyle/>
        <a:p>
          <a:r>
            <a:rPr lang="en-GB" sz="1200" b="1" dirty="0" smtClean="0">
              <a:solidFill>
                <a:schemeClr val="bg1"/>
              </a:solidFill>
            </a:rPr>
            <a:t>Publication of release</a:t>
          </a:r>
          <a:endParaRPr lang="en-GB" sz="1200" b="1" dirty="0">
            <a:solidFill>
              <a:schemeClr val="bg1"/>
            </a:solidFill>
          </a:endParaRPr>
        </a:p>
      </dgm:t>
    </dgm:pt>
    <dgm:pt modelId="{EDD9A241-5F94-429A-A077-4475FCE445F9}" type="parTrans" cxnId="{A5CB6DC5-DFCB-402D-A50B-F3B277371C54}">
      <dgm:prSet/>
      <dgm:spPr/>
      <dgm:t>
        <a:bodyPr/>
        <a:lstStyle/>
        <a:p>
          <a:endParaRPr lang="en-GB"/>
        </a:p>
      </dgm:t>
    </dgm:pt>
    <dgm:pt modelId="{0595990C-746E-45BC-9FEB-24E23238E04F}" type="sibTrans" cxnId="{A5CB6DC5-DFCB-402D-A50B-F3B277371C54}">
      <dgm:prSet/>
      <dgm:spPr/>
      <dgm:t>
        <a:bodyPr/>
        <a:lstStyle/>
        <a:p>
          <a:endParaRPr lang="en-GB"/>
        </a:p>
      </dgm:t>
    </dgm:pt>
    <dgm:pt modelId="{D05C1B07-C49F-45BD-83A1-6FD625C9BF98}" type="pres">
      <dgm:prSet presAssocID="{F85746CE-7593-4316-8280-5AE58697632E}" presName="Name0" presStyleCnt="0">
        <dgm:presLayoutVars>
          <dgm:dir/>
          <dgm:animLvl val="lvl"/>
          <dgm:resizeHandles val="exact"/>
        </dgm:presLayoutVars>
      </dgm:prSet>
      <dgm:spPr/>
    </dgm:pt>
    <dgm:pt modelId="{91B8E51A-D3BF-4487-99F2-241C99BBF6E6}" type="pres">
      <dgm:prSet presAssocID="{4DD7B7DD-6D86-43CC-8E04-634494E2D56F}" presName="boxAndChildren" presStyleCnt="0"/>
      <dgm:spPr/>
    </dgm:pt>
    <dgm:pt modelId="{DCC71E64-C999-483C-9D07-01F8FC7C3A14}" type="pres">
      <dgm:prSet presAssocID="{4DD7B7DD-6D86-43CC-8E04-634494E2D56F}" presName="parentTextBox" presStyleLbl="node1" presStyleIdx="0" presStyleCnt="5" custLinFactNeighborY="12474"/>
      <dgm:spPr/>
      <dgm:t>
        <a:bodyPr/>
        <a:lstStyle/>
        <a:p>
          <a:endParaRPr lang="en-GB"/>
        </a:p>
      </dgm:t>
    </dgm:pt>
    <dgm:pt modelId="{8CE64878-B0C9-4463-B8D8-55941AB67FDB}" type="pres">
      <dgm:prSet presAssocID="{B91663A3-03BF-48C6-84F4-03443828E73B}" presName="sp" presStyleCnt="0"/>
      <dgm:spPr/>
    </dgm:pt>
    <dgm:pt modelId="{F93DD359-67A3-434E-A0D1-576F1A9EBE2C}" type="pres">
      <dgm:prSet presAssocID="{D66CECE4-4487-420C-93DA-2629F50068C8}" presName="arrowAndChildren" presStyleCnt="0"/>
      <dgm:spPr/>
    </dgm:pt>
    <dgm:pt modelId="{1B21656F-33E1-4856-98DF-2025FBC7FF55}" type="pres">
      <dgm:prSet presAssocID="{D66CECE4-4487-420C-93DA-2629F50068C8}" presName="parentTextArrow" presStyleLbl="node1" presStyleIdx="1" presStyleCnt="5"/>
      <dgm:spPr/>
      <dgm:t>
        <a:bodyPr/>
        <a:lstStyle/>
        <a:p>
          <a:endParaRPr lang="en-GB"/>
        </a:p>
      </dgm:t>
    </dgm:pt>
    <dgm:pt modelId="{9649B7CA-7C55-4EB9-899B-52AA90003C65}" type="pres">
      <dgm:prSet presAssocID="{58F8DCD3-F2E8-4DD3-B93D-F76335A08F79}" presName="sp" presStyleCnt="0"/>
      <dgm:spPr/>
    </dgm:pt>
    <dgm:pt modelId="{F52651F1-942D-4D6F-A2A6-6DE4DFF5AB79}" type="pres">
      <dgm:prSet presAssocID="{1D3BF5C0-A337-423B-A89F-6A980943AF8E}" presName="arrowAndChildren" presStyleCnt="0"/>
      <dgm:spPr/>
    </dgm:pt>
    <dgm:pt modelId="{DA4EE1E7-61D0-4CBB-942B-7E5D938F5CDF}" type="pres">
      <dgm:prSet presAssocID="{1D3BF5C0-A337-423B-A89F-6A980943AF8E}" presName="parentTextArrow" presStyleLbl="node1" presStyleIdx="2" presStyleCnt="5"/>
      <dgm:spPr/>
      <dgm:t>
        <a:bodyPr/>
        <a:lstStyle/>
        <a:p>
          <a:endParaRPr lang="en-GB"/>
        </a:p>
      </dgm:t>
    </dgm:pt>
    <dgm:pt modelId="{014DE787-D4D8-4A31-B959-66AB7E7DE03B}" type="pres">
      <dgm:prSet presAssocID="{551B8AF5-D006-4847-90CA-FC3C4497C2E7}" presName="sp" presStyleCnt="0"/>
      <dgm:spPr/>
    </dgm:pt>
    <dgm:pt modelId="{3ECDF893-CC5D-48AE-A6D5-214B1999A875}" type="pres">
      <dgm:prSet presAssocID="{10291604-BC94-494B-B194-E860B173BE8E}" presName="arrowAndChildren" presStyleCnt="0"/>
      <dgm:spPr/>
    </dgm:pt>
    <dgm:pt modelId="{EE0FCCD1-C5DC-4215-82C0-FF36A733FD8A}" type="pres">
      <dgm:prSet presAssocID="{10291604-BC94-494B-B194-E860B173BE8E}" presName="parentTextArrow" presStyleLbl="node1" presStyleIdx="3" presStyleCnt="5"/>
      <dgm:spPr/>
      <dgm:t>
        <a:bodyPr/>
        <a:lstStyle/>
        <a:p>
          <a:endParaRPr lang="en-GB"/>
        </a:p>
      </dgm:t>
    </dgm:pt>
    <dgm:pt modelId="{7E313805-27E9-46FF-85A7-695DF6EEFA61}" type="pres">
      <dgm:prSet presAssocID="{F03ED0A9-7FCB-4D43-BFA9-018E96415CCA}" presName="sp" presStyleCnt="0"/>
      <dgm:spPr/>
    </dgm:pt>
    <dgm:pt modelId="{EEE28D10-E271-4B06-8709-847F81A0EA22}" type="pres">
      <dgm:prSet presAssocID="{ECB54FE7-01A8-43F2-91E9-BAACB706EE2F}" presName="arrowAndChildren" presStyleCnt="0"/>
      <dgm:spPr/>
    </dgm:pt>
    <dgm:pt modelId="{9AB8D77B-F6CF-46CE-BA86-174FD8573834}" type="pres">
      <dgm:prSet presAssocID="{ECB54FE7-01A8-43F2-91E9-BAACB706EE2F}" presName="parentTextArrow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914A03C2-E9CA-45B9-A239-EBB9DE6E44B6}" type="presOf" srcId="{4DD7B7DD-6D86-43CC-8E04-634494E2D56F}" destId="{DCC71E64-C999-483C-9D07-01F8FC7C3A14}" srcOrd="0" destOrd="0" presId="urn:microsoft.com/office/officeart/2005/8/layout/process4"/>
    <dgm:cxn modelId="{A34F8CA3-F2D1-4A15-A0B4-FC2CCCFD3BF4}" type="presOf" srcId="{F85746CE-7593-4316-8280-5AE58697632E}" destId="{D05C1B07-C49F-45BD-83A1-6FD625C9BF98}" srcOrd="0" destOrd="0" presId="urn:microsoft.com/office/officeart/2005/8/layout/process4"/>
    <dgm:cxn modelId="{0E132B10-396B-4A98-BF96-DFCDC1C9D1C6}" type="presOf" srcId="{D66CECE4-4487-420C-93DA-2629F50068C8}" destId="{1B21656F-33E1-4856-98DF-2025FBC7FF55}" srcOrd="0" destOrd="0" presId="urn:microsoft.com/office/officeart/2005/8/layout/process4"/>
    <dgm:cxn modelId="{4EDB116B-1B9A-40A9-87CD-98716514EDEA}" srcId="{F85746CE-7593-4316-8280-5AE58697632E}" destId="{ECB54FE7-01A8-43F2-91E9-BAACB706EE2F}" srcOrd="0" destOrd="0" parTransId="{92605320-22DF-46CC-B06A-A26B44EA1B35}" sibTransId="{F03ED0A9-7FCB-4D43-BFA9-018E96415CCA}"/>
    <dgm:cxn modelId="{D0975CED-5EC7-403C-8F28-513951A313F5}" type="presOf" srcId="{ECB54FE7-01A8-43F2-91E9-BAACB706EE2F}" destId="{9AB8D77B-F6CF-46CE-BA86-174FD8573834}" srcOrd="0" destOrd="0" presId="urn:microsoft.com/office/officeart/2005/8/layout/process4"/>
    <dgm:cxn modelId="{BA081A21-E3BB-477E-B7C4-05F8447DCF41}" srcId="{F85746CE-7593-4316-8280-5AE58697632E}" destId="{10291604-BC94-494B-B194-E860B173BE8E}" srcOrd="1" destOrd="0" parTransId="{65A61788-D0B2-4304-9722-C22BB3C27B49}" sibTransId="{551B8AF5-D006-4847-90CA-FC3C4497C2E7}"/>
    <dgm:cxn modelId="{A5CB6DC5-DFCB-402D-A50B-F3B277371C54}" srcId="{F85746CE-7593-4316-8280-5AE58697632E}" destId="{4DD7B7DD-6D86-43CC-8E04-634494E2D56F}" srcOrd="4" destOrd="0" parTransId="{EDD9A241-5F94-429A-A077-4475FCE445F9}" sibTransId="{0595990C-746E-45BC-9FEB-24E23238E04F}"/>
    <dgm:cxn modelId="{7733FD7F-8638-41FC-AE94-EE40D96A637A}" srcId="{F85746CE-7593-4316-8280-5AE58697632E}" destId="{1D3BF5C0-A337-423B-A89F-6A980943AF8E}" srcOrd="2" destOrd="0" parTransId="{05902709-1E22-42BB-B40C-7BCED63D26C7}" sibTransId="{58F8DCD3-F2E8-4DD3-B93D-F76335A08F79}"/>
    <dgm:cxn modelId="{13202F72-7D98-46FC-91B0-DADF637FC9AA}" type="presOf" srcId="{1D3BF5C0-A337-423B-A89F-6A980943AF8E}" destId="{DA4EE1E7-61D0-4CBB-942B-7E5D938F5CDF}" srcOrd="0" destOrd="0" presId="urn:microsoft.com/office/officeart/2005/8/layout/process4"/>
    <dgm:cxn modelId="{658D7EEB-7D48-4D2A-B0FE-860CA86E6CA0}" type="presOf" srcId="{10291604-BC94-494B-B194-E860B173BE8E}" destId="{EE0FCCD1-C5DC-4215-82C0-FF36A733FD8A}" srcOrd="0" destOrd="0" presId="urn:microsoft.com/office/officeart/2005/8/layout/process4"/>
    <dgm:cxn modelId="{8DFCF90E-10F2-4C17-923C-5E5DFE586E26}" srcId="{F85746CE-7593-4316-8280-5AE58697632E}" destId="{D66CECE4-4487-420C-93DA-2629F50068C8}" srcOrd="3" destOrd="0" parTransId="{78F3D542-0E77-4A6D-94B0-EF26426DCA39}" sibTransId="{B91663A3-03BF-48C6-84F4-03443828E73B}"/>
    <dgm:cxn modelId="{45ECF4F7-A4EF-4ED3-B00C-E087279C6F2F}" type="presParOf" srcId="{D05C1B07-C49F-45BD-83A1-6FD625C9BF98}" destId="{91B8E51A-D3BF-4487-99F2-241C99BBF6E6}" srcOrd="0" destOrd="0" presId="urn:microsoft.com/office/officeart/2005/8/layout/process4"/>
    <dgm:cxn modelId="{13156472-049B-4E99-AD67-65DD4AF9D270}" type="presParOf" srcId="{91B8E51A-D3BF-4487-99F2-241C99BBF6E6}" destId="{DCC71E64-C999-483C-9D07-01F8FC7C3A14}" srcOrd="0" destOrd="0" presId="urn:microsoft.com/office/officeart/2005/8/layout/process4"/>
    <dgm:cxn modelId="{9263380B-0893-4CEE-85CD-CED0FC2A5BBE}" type="presParOf" srcId="{D05C1B07-C49F-45BD-83A1-6FD625C9BF98}" destId="{8CE64878-B0C9-4463-B8D8-55941AB67FDB}" srcOrd="1" destOrd="0" presId="urn:microsoft.com/office/officeart/2005/8/layout/process4"/>
    <dgm:cxn modelId="{1648EBC8-9550-4D2D-8745-99354AA80353}" type="presParOf" srcId="{D05C1B07-C49F-45BD-83A1-6FD625C9BF98}" destId="{F93DD359-67A3-434E-A0D1-576F1A9EBE2C}" srcOrd="2" destOrd="0" presId="urn:microsoft.com/office/officeart/2005/8/layout/process4"/>
    <dgm:cxn modelId="{E8CC68E9-0201-4461-BA2C-52708822C885}" type="presParOf" srcId="{F93DD359-67A3-434E-A0D1-576F1A9EBE2C}" destId="{1B21656F-33E1-4856-98DF-2025FBC7FF55}" srcOrd="0" destOrd="0" presId="urn:microsoft.com/office/officeart/2005/8/layout/process4"/>
    <dgm:cxn modelId="{29DAD022-CC25-410B-939B-2A15A9CF5ED1}" type="presParOf" srcId="{D05C1B07-C49F-45BD-83A1-6FD625C9BF98}" destId="{9649B7CA-7C55-4EB9-899B-52AA90003C65}" srcOrd="3" destOrd="0" presId="urn:microsoft.com/office/officeart/2005/8/layout/process4"/>
    <dgm:cxn modelId="{1CF8873F-B8AE-4B98-93E8-55E6D5A4890D}" type="presParOf" srcId="{D05C1B07-C49F-45BD-83A1-6FD625C9BF98}" destId="{F52651F1-942D-4D6F-A2A6-6DE4DFF5AB79}" srcOrd="4" destOrd="0" presId="urn:microsoft.com/office/officeart/2005/8/layout/process4"/>
    <dgm:cxn modelId="{CAE14C3F-1825-4EE6-9A4C-752D5CF11C9D}" type="presParOf" srcId="{F52651F1-942D-4D6F-A2A6-6DE4DFF5AB79}" destId="{DA4EE1E7-61D0-4CBB-942B-7E5D938F5CDF}" srcOrd="0" destOrd="0" presId="urn:microsoft.com/office/officeart/2005/8/layout/process4"/>
    <dgm:cxn modelId="{A66A7AA4-FDBD-442A-9985-03ABB3EBF554}" type="presParOf" srcId="{D05C1B07-C49F-45BD-83A1-6FD625C9BF98}" destId="{014DE787-D4D8-4A31-B959-66AB7E7DE03B}" srcOrd="5" destOrd="0" presId="urn:microsoft.com/office/officeart/2005/8/layout/process4"/>
    <dgm:cxn modelId="{806789D2-096D-407F-8804-DF84BAFEBC02}" type="presParOf" srcId="{D05C1B07-C49F-45BD-83A1-6FD625C9BF98}" destId="{3ECDF893-CC5D-48AE-A6D5-214B1999A875}" srcOrd="6" destOrd="0" presId="urn:microsoft.com/office/officeart/2005/8/layout/process4"/>
    <dgm:cxn modelId="{B5DB71ED-316A-4506-9425-DBCAF59ECBC0}" type="presParOf" srcId="{3ECDF893-CC5D-48AE-A6D5-214B1999A875}" destId="{EE0FCCD1-C5DC-4215-82C0-FF36A733FD8A}" srcOrd="0" destOrd="0" presId="urn:microsoft.com/office/officeart/2005/8/layout/process4"/>
    <dgm:cxn modelId="{B3CEA648-A2EB-4DE4-981A-9C44A841BA6E}" type="presParOf" srcId="{D05C1B07-C49F-45BD-83A1-6FD625C9BF98}" destId="{7E313805-27E9-46FF-85A7-695DF6EEFA61}" srcOrd="7" destOrd="0" presId="urn:microsoft.com/office/officeart/2005/8/layout/process4"/>
    <dgm:cxn modelId="{BE99C4DE-D442-462D-993B-1DA7A992E67B}" type="presParOf" srcId="{D05C1B07-C49F-45BD-83A1-6FD625C9BF98}" destId="{EEE28D10-E271-4B06-8709-847F81A0EA22}" srcOrd="8" destOrd="0" presId="urn:microsoft.com/office/officeart/2005/8/layout/process4"/>
    <dgm:cxn modelId="{28AF02F9-353A-4486-8BD3-AA5B10D19AC5}" type="presParOf" srcId="{EEE28D10-E271-4B06-8709-847F81A0EA22}" destId="{9AB8D77B-F6CF-46CE-BA86-174FD8573834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A6980-1A32-4AB6-BB19-73E6D37D02E1}">
      <dsp:nvSpPr>
        <dsp:cNvPr id="0" name=""/>
        <dsp:cNvSpPr/>
      </dsp:nvSpPr>
      <dsp:spPr>
        <a:xfrm>
          <a:off x="4876806" y="3427580"/>
          <a:ext cx="2490036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ysDash"/>
          <a:bevel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Shape </a:t>
          </a:r>
          <a:r>
            <a:rPr lang="en-GB" sz="1000" i="1" kern="1200" dirty="0" smtClean="0"/>
            <a:t>(Strategic Health Asset Planning and Evaluation)</a:t>
          </a:r>
          <a:endParaRPr lang="en-GB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SPOT </a:t>
          </a:r>
          <a:r>
            <a:rPr lang="en-GB" sz="1000" i="1" kern="1200" dirty="0" smtClean="0"/>
            <a:t>(Spend &amp; Outcome tool)</a:t>
          </a:r>
          <a:endParaRPr lang="en-GB" sz="1000" i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i="1" kern="1200" dirty="0" smtClean="0"/>
            <a:t>Commissioning for Value Packs</a:t>
          </a:r>
          <a:endParaRPr lang="en-GB" sz="1000" i="1" kern="1200" dirty="0"/>
        </a:p>
      </dsp:txBody>
      <dsp:txXfrm>
        <a:off x="5659249" y="3866257"/>
        <a:ext cx="1672161" cy="1138870"/>
      </dsp:txXfrm>
    </dsp:sp>
    <dsp:sp modelId="{D7481E3B-8610-45AB-8464-97C890BAD24D}">
      <dsp:nvSpPr>
        <dsp:cNvPr id="0" name=""/>
        <dsp:cNvSpPr/>
      </dsp:nvSpPr>
      <dsp:spPr>
        <a:xfrm>
          <a:off x="504056" y="3427580"/>
          <a:ext cx="2490036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lumMod val="60000"/>
              <a:lumOff val="40000"/>
            </a:schemeClr>
          </a:solidFill>
          <a:prstDash val="sysDash"/>
          <a:bevel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GIS </a:t>
          </a:r>
          <a:r>
            <a:rPr lang="en-GB" sz="1000" i="1" kern="1200" dirty="0" smtClean="0"/>
            <a:t>(Geographic information system)</a:t>
          </a:r>
          <a:endParaRPr lang="en-GB" sz="10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 Atlas</a:t>
          </a:r>
          <a:endParaRPr lang="en-GB" sz="1400" kern="1200" dirty="0"/>
        </a:p>
      </dsp:txBody>
      <dsp:txXfrm>
        <a:off x="539488" y="3866257"/>
        <a:ext cx="1672161" cy="1138870"/>
      </dsp:txXfrm>
    </dsp:sp>
    <dsp:sp modelId="{DBDFD216-07E6-4D43-9813-7EDDBDD96E50}">
      <dsp:nvSpPr>
        <dsp:cNvPr id="0" name=""/>
        <dsp:cNvSpPr/>
      </dsp:nvSpPr>
      <dsp:spPr>
        <a:xfrm>
          <a:off x="4876806" y="0"/>
          <a:ext cx="2490036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sq" cmpd="sng" algn="ctr">
          <a:solidFill>
            <a:schemeClr val="accent3">
              <a:lumMod val="75000"/>
            </a:schemeClr>
          </a:solidFill>
          <a:prstDash val="sysDash"/>
          <a:bevel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CCT &amp; Local Cancer Intelligence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CHI </a:t>
          </a:r>
          <a:r>
            <a:rPr lang="en-GB" sz="1050" i="1" kern="1200" dirty="0" smtClean="0"/>
            <a:t>(Clinical Headline Indicators)</a:t>
          </a:r>
          <a:endParaRPr lang="en-GB" sz="1050" i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Cascade (</a:t>
          </a:r>
          <a:r>
            <a:rPr lang="en-GB" sz="1050" i="1" kern="1200" dirty="0" smtClean="0"/>
            <a:t>Cancer Analysis System)</a:t>
          </a:r>
          <a:endParaRPr lang="en-GB" sz="1050" i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Fingertips (</a:t>
          </a:r>
          <a:r>
            <a:rPr lang="en-GB" sz="1050" i="1" kern="1200" dirty="0" smtClean="0"/>
            <a:t>PHOF/ Tobacco profiles</a:t>
          </a:r>
          <a:r>
            <a:rPr lang="en-GB" sz="1100" kern="1200" dirty="0" smtClean="0"/>
            <a:t>)</a:t>
          </a:r>
          <a:endParaRPr lang="en-GB" sz="1100" kern="1200" dirty="0"/>
        </a:p>
      </dsp:txBody>
      <dsp:txXfrm>
        <a:off x="5659249" y="35432"/>
        <a:ext cx="1672161" cy="1138870"/>
      </dsp:txXfrm>
    </dsp:sp>
    <dsp:sp modelId="{C0A2134A-ADF4-40FF-827E-0A3A2261205F}">
      <dsp:nvSpPr>
        <dsp:cNvPr id="0" name=""/>
        <dsp:cNvSpPr/>
      </dsp:nvSpPr>
      <dsp:spPr>
        <a:xfrm>
          <a:off x="504056" y="0"/>
          <a:ext cx="2490036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bg2">
              <a:lumMod val="60000"/>
              <a:lumOff val="40000"/>
            </a:schemeClr>
          </a:solidFill>
          <a:prstDash val="sysDash"/>
          <a:bevel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CAS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COSD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Audit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CWT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DIDs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HES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RTDS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SACT</a:t>
          </a:r>
          <a:endParaRPr lang="en-GB" sz="1100" kern="1200" dirty="0"/>
        </a:p>
      </dsp:txBody>
      <dsp:txXfrm>
        <a:off x="539488" y="35432"/>
        <a:ext cx="1672161" cy="1138870"/>
      </dsp:txXfrm>
    </dsp:sp>
    <dsp:sp modelId="{28627B20-D5BF-48E9-936C-7B4C610ED2E2}">
      <dsp:nvSpPr>
        <dsp:cNvPr id="0" name=""/>
        <dsp:cNvSpPr/>
      </dsp:nvSpPr>
      <dsp:spPr>
        <a:xfrm>
          <a:off x="1547451" y="287311"/>
          <a:ext cx="2182562" cy="2182562"/>
        </a:xfrm>
        <a:prstGeom prst="pieWedg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Cancer Statistics</a:t>
          </a:r>
          <a:endParaRPr lang="en-GB" sz="1800" kern="1200" dirty="0"/>
        </a:p>
      </dsp:txBody>
      <dsp:txXfrm>
        <a:off x="2186709" y="926569"/>
        <a:ext cx="1543304" cy="1543304"/>
      </dsp:txXfrm>
    </dsp:sp>
    <dsp:sp modelId="{9407CEAC-8B76-480B-B53B-64D15A6F002F}">
      <dsp:nvSpPr>
        <dsp:cNvPr id="0" name=""/>
        <dsp:cNvSpPr/>
      </dsp:nvSpPr>
      <dsp:spPr>
        <a:xfrm rot="5400000">
          <a:off x="3830825" y="287311"/>
          <a:ext cx="2182562" cy="2182562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Intelligence Tools</a:t>
          </a:r>
          <a:endParaRPr lang="en-GB" sz="1800" kern="1200" dirty="0"/>
        </a:p>
      </dsp:txBody>
      <dsp:txXfrm rot="-5400000">
        <a:off x="3830825" y="926569"/>
        <a:ext cx="1543304" cy="1543304"/>
      </dsp:txXfrm>
    </dsp:sp>
    <dsp:sp modelId="{42BF313D-8484-419A-B56E-15DCB1C1C6DD}">
      <dsp:nvSpPr>
        <dsp:cNvPr id="0" name=""/>
        <dsp:cNvSpPr/>
      </dsp:nvSpPr>
      <dsp:spPr>
        <a:xfrm rot="10800000">
          <a:off x="3810003" y="2514593"/>
          <a:ext cx="2182562" cy="2182562"/>
        </a:xfrm>
        <a:prstGeom prst="pieWedg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Strategic Tools</a:t>
          </a:r>
          <a:endParaRPr lang="en-GB" sz="1800" kern="1200" dirty="0"/>
        </a:p>
      </dsp:txBody>
      <dsp:txXfrm rot="10800000">
        <a:off x="3810003" y="2514593"/>
        <a:ext cx="1543304" cy="1543304"/>
      </dsp:txXfrm>
    </dsp:sp>
    <dsp:sp modelId="{524B397A-6D7B-4C2F-9E0F-535A75837095}">
      <dsp:nvSpPr>
        <dsp:cNvPr id="0" name=""/>
        <dsp:cNvSpPr/>
      </dsp:nvSpPr>
      <dsp:spPr>
        <a:xfrm rot="16200000">
          <a:off x="1547451" y="2570685"/>
          <a:ext cx="2182562" cy="2182562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Mapping Tools</a:t>
          </a:r>
          <a:endParaRPr lang="en-GB" sz="1800" kern="1200" dirty="0"/>
        </a:p>
      </dsp:txBody>
      <dsp:txXfrm rot="5400000">
        <a:off x="2186709" y="2570685"/>
        <a:ext cx="1543304" cy="1543304"/>
      </dsp:txXfrm>
    </dsp:sp>
    <dsp:sp modelId="{13F27AF6-2245-478D-929F-5B3A55F2755D}">
      <dsp:nvSpPr>
        <dsp:cNvPr id="0" name=""/>
        <dsp:cNvSpPr/>
      </dsp:nvSpPr>
      <dsp:spPr>
        <a:xfrm>
          <a:off x="3403638" y="2066629"/>
          <a:ext cx="753563" cy="6552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A53E6-A21D-4D83-B508-A643533D48FB}">
      <dsp:nvSpPr>
        <dsp:cNvPr id="0" name=""/>
        <dsp:cNvSpPr/>
      </dsp:nvSpPr>
      <dsp:spPr>
        <a:xfrm rot="10800000">
          <a:off x="3403638" y="2318657"/>
          <a:ext cx="753563" cy="6552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71E64-C999-483C-9D07-01F8FC7C3A14}">
      <dsp:nvSpPr>
        <dsp:cNvPr id="0" name=""/>
        <dsp:cNvSpPr/>
      </dsp:nvSpPr>
      <dsp:spPr>
        <a:xfrm>
          <a:off x="0" y="3083773"/>
          <a:ext cx="2088232" cy="505637"/>
        </a:xfrm>
        <a:prstGeom prst="rect">
          <a:avLst/>
        </a:prstGeom>
        <a:solidFill>
          <a:srgbClr val="00AE9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Publication of release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0" y="3083773"/>
        <a:ext cx="2088232" cy="505637"/>
      </dsp:txXfrm>
    </dsp:sp>
    <dsp:sp modelId="{1B21656F-33E1-4856-98DF-2025FBC7FF55}">
      <dsp:nvSpPr>
        <dsp:cNvPr id="0" name=""/>
        <dsp:cNvSpPr/>
      </dsp:nvSpPr>
      <dsp:spPr>
        <a:xfrm rot="10800000">
          <a:off x="0" y="2311972"/>
          <a:ext cx="2088232" cy="777670"/>
        </a:xfrm>
        <a:prstGeom prst="upArrowCallout">
          <a:avLst/>
        </a:prstGeom>
        <a:solidFill>
          <a:srgbClr val="00AE9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Data release</a:t>
          </a:r>
          <a:endParaRPr lang="en-GB" sz="1200" b="1" kern="1200" dirty="0">
            <a:solidFill>
              <a:schemeClr val="bg1"/>
            </a:solidFill>
          </a:endParaRPr>
        </a:p>
      </dsp:txBody>
      <dsp:txXfrm rot="10800000">
        <a:off x="0" y="2311972"/>
        <a:ext cx="2088232" cy="505307"/>
      </dsp:txXfrm>
    </dsp:sp>
    <dsp:sp modelId="{DA4EE1E7-61D0-4CBB-942B-7E5D938F5CDF}">
      <dsp:nvSpPr>
        <dsp:cNvPr id="0" name=""/>
        <dsp:cNvSpPr/>
      </dsp:nvSpPr>
      <dsp:spPr>
        <a:xfrm rot="10800000">
          <a:off x="0" y="1541886"/>
          <a:ext cx="2088232" cy="777670"/>
        </a:xfrm>
        <a:prstGeom prst="upArrowCallout">
          <a:avLst/>
        </a:prstGeom>
        <a:solidFill>
          <a:srgbClr val="00AE9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Data re-use agreement</a:t>
          </a:r>
          <a:endParaRPr lang="en-GB" sz="1200" b="1" kern="1200" dirty="0">
            <a:solidFill>
              <a:schemeClr val="bg1"/>
            </a:solidFill>
          </a:endParaRPr>
        </a:p>
      </dsp:txBody>
      <dsp:txXfrm rot="10800000">
        <a:off x="0" y="1541886"/>
        <a:ext cx="2088232" cy="505307"/>
      </dsp:txXfrm>
    </dsp:sp>
    <dsp:sp modelId="{EE0FCCD1-C5DC-4215-82C0-FF36A733FD8A}">
      <dsp:nvSpPr>
        <dsp:cNvPr id="0" name=""/>
        <dsp:cNvSpPr/>
      </dsp:nvSpPr>
      <dsp:spPr>
        <a:xfrm rot="10800000">
          <a:off x="0" y="771801"/>
          <a:ext cx="2088232" cy="777670"/>
        </a:xfrm>
        <a:prstGeom prst="upArrowCallout">
          <a:avLst/>
        </a:prstGeom>
        <a:solidFill>
          <a:srgbClr val="00AE9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Review of application and approvals</a:t>
          </a:r>
          <a:endParaRPr lang="en-GB" sz="1200" b="1" kern="1200" dirty="0">
            <a:solidFill>
              <a:schemeClr val="bg1"/>
            </a:solidFill>
          </a:endParaRPr>
        </a:p>
      </dsp:txBody>
      <dsp:txXfrm rot="10800000">
        <a:off x="0" y="771801"/>
        <a:ext cx="2088232" cy="505307"/>
      </dsp:txXfrm>
    </dsp:sp>
    <dsp:sp modelId="{9AB8D77B-F6CF-46CE-BA86-174FD8573834}">
      <dsp:nvSpPr>
        <dsp:cNvPr id="0" name=""/>
        <dsp:cNvSpPr/>
      </dsp:nvSpPr>
      <dsp:spPr>
        <a:xfrm rot="10800000">
          <a:off x="0" y="1715"/>
          <a:ext cx="2088232" cy="777670"/>
        </a:xfrm>
        <a:prstGeom prst="upArrowCallout">
          <a:avLst/>
        </a:prstGeom>
        <a:solidFill>
          <a:srgbClr val="00AE9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Submission to the ODR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(ODR@phe.gov.uk)</a:t>
          </a:r>
          <a:endParaRPr lang="en-GB" sz="1200" b="1" kern="1200" dirty="0">
            <a:solidFill>
              <a:schemeClr val="bg1"/>
            </a:solidFill>
          </a:endParaRPr>
        </a:p>
      </dsp:txBody>
      <dsp:txXfrm rot="10800000">
        <a:off x="0" y="1715"/>
        <a:ext cx="2088232" cy="505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A26AD-80CB-416C-B785-DAB72D72B31D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B4B2C-C2B8-4F29-BD5F-E46810C59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6C79C1-2A9D-46B5-9E0B-0FA3C4F07AE9}" type="datetimeFigureOut">
              <a:rPr lang="en-US"/>
              <a:pPr>
                <a:defRPr/>
              </a:pPr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ACAF60-504B-45A3-BDB1-1B7938EC9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91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47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1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76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90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99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60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92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8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06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2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8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6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9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4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949280"/>
            <a:ext cx="7633648" cy="41034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5" name="Picture 4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4"/>
            <a:ext cx="3674110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28000" cy="576064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340768"/>
            <a:ext cx="8028000" cy="4608512"/>
          </a:xfrm>
        </p:spPr>
        <p:txBody>
          <a:bodyPr/>
          <a:lstStyle>
            <a:lvl1pPr>
              <a:spcBef>
                <a:spcPts val="120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Use 12-18pt Arial for text. Do not use other fonts.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7544" y="6308725"/>
            <a:ext cx="8604448" cy="5492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  </a:t>
            </a:r>
            <a:fld id="{11CAC823-C914-47A8-B1E8-ECC3F565C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What data are available, and how are they accessed?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7544" y="6308725"/>
            <a:ext cx="8604448" cy="5492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  </a:t>
            </a:r>
            <a:fld id="{11CAC823-C914-47A8-B1E8-ECC3F565C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0113" y="6308725"/>
            <a:ext cx="7704137" cy="549275"/>
          </a:xfrm>
        </p:spPr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What data are available, and how are they accessed?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 </a:t>
            </a:r>
            <a:fld id="{2184E3F7-0A6D-402E-9A10-86793C1DC96E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7704137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What data are available, and how are they accessed?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62" r:id="rId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Font typeface="Arial" pitchFamily="84" charset="0"/>
        <a:defRPr kern="120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algn="l" rtl="0" fontAlgn="base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fontAlgn="base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898525" indent="-287338" algn="l" rtl="0" fontAlgn="base">
        <a:spcBef>
          <a:spcPts val="600"/>
        </a:spcBef>
        <a:spcAft>
          <a:spcPct val="0"/>
        </a:spcAft>
        <a:buFont typeface="Arial" pitchFamily="84" charset="0"/>
        <a:buChar char="–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431925" indent="-263525" algn="l" rtl="0" fontAlgn="base">
        <a:spcBef>
          <a:spcPct val="20000"/>
        </a:spcBef>
        <a:spcAft>
          <a:spcPct val="0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/>
        </p:nvSpPr>
        <p:spPr>
          <a:xfrm>
            <a:off x="545389" y="2739671"/>
            <a:ext cx="8053222" cy="13786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lang="en-GB" sz="4500" spc="-155" dirty="0" smtClean="0">
                <a:solidFill>
                  <a:schemeClr val="bg2"/>
                </a:solidFill>
                <a:latin typeface="Arial"/>
                <a:cs typeface="Arial"/>
              </a:rPr>
              <a:t>What data are available, and how are they accessed?</a:t>
            </a:r>
            <a:endParaRPr sz="4500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NCIN analytical outputs to support Commissioners</a:t>
            </a:r>
            <a:endParaRPr lang="en-US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21437" r="38041" b="24793"/>
          <a:stretch/>
        </p:blipFill>
        <p:spPr bwMode="auto">
          <a:xfrm>
            <a:off x="1787179" y="427005"/>
            <a:ext cx="7021300" cy="57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11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 bwMode="auto">
          <a:xfrm>
            <a:off x="557213" y="548680"/>
            <a:ext cx="8029575" cy="792088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400" dirty="0" smtClean="0"/>
              <a:t>Cancer Stats: CHI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https</a:t>
            </a:r>
            <a:r>
              <a:rPr lang="en-GB" sz="2000" dirty="0"/>
              <a:t>://</a:t>
            </a:r>
            <a:r>
              <a:rPr lang="en-GB" sz="2000" dirty="0" smtClean="0"/>
              <a:t>nww.cancerstats.nhs.uk/users/sign_in</a:t>
            </a:r>
            <a:endParaRPr lang="en-US" sz="2000" dirty="0">
              <a:ea typeface="+mj-ea"/>
              <a:cs typeface="+mj-cs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52658" t="8721" r="1163"/>
          <a:stretch/>
        </p:blipFill>
        <p:spPr bwMode="auto">
          <a:xfrm>
            <a:off x="2508126" y="1772816"/>
            <a:ext cx="5328592" cy="4503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56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12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 bwMode="auto">
          <a:xfrm>
            <a:off x="557213" y="548680"/>
            <a:ext cx="8029575" cy="792088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400" dirty="0" smtClean="0"/>
              <a:t>Cancer Stats: CASCADE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https</a:t>
            </a:r>
            <a:r>
              <a:rPr lang="en-GB" sz="2000" dirty="0"/>
              <a:t>://</a:t>
            </a:r>
            <a:r>
              <a:rPr lang="en-GB" sz="2000" dirty="0" smtClean="0"/>
              <a:t>nww.cancerstats.nhs.uk/users/sign_in</a:t>
            </a:r>
            <a:endParaRPr lang="en-US" sz="2000" dirty="0"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t="15553" r="10480" b="7139"/>
          <a:stretch/>
        </p:blipFill>
        <p:spPr bwMode="auto">
          <a:xfrm>
            <a:off x="1103079" y="2619214"/>
            <a:ext cx="7051730" cy="347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8593" r="74325" b="86801"/>
          <a:stretch/>
        </p:blipFill>
        <p:spPr bwMode="auto">
          <a:xfrm>
            <a:off x="1187624" y="2028986"/>
            <a:ext cx="6863102" cy="6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1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13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 bwMode="auto">
          <a:xfrm>
            <a:off x="179512" y="548680"/>
            <a:ext cx="8029575" cy="792088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marL="12700">
              <a:lnSpc>
                <a:spcPct val="100000"/>
              </a:lnSpc>
            </a:pPr>
            <a:r>
              <a:rPr lang="en-GB" sz="4400" spc="-185" dirty="0" smtClean="0">
                <a:solidFill>
                  <a:srgbClr val="00AD9E"/>
                </a:solidFill>
                <a:latin typeface="Arial"/>
                <a:cs typeface="Arial"/>
              </a:rPr>
              <a:t>NC</a:t>
            </a:r>
            <a:r>
              <a:rPr lang="en-GB" sz="4400" spc="-155" dirty="0" smtClean="0">
                <a:solidFill>
                  <a:srgbClr val="00AD9E"/>
                </a:solidFill>
                <a:latin typeface="Arial"/>
                <a:cs typeface="Arial"/>
              </a:rPr>
              <a:t>I</a:t>
            </a:r>
            <a:r>
              <a:rPr lang="en-GB" sz="4400" spc="-30" dirty="0" smtClean="0">
                <a:solidFill>
                  <a:srgbClr val="00AD9E"/>
                </a:solidFill>
                <a:latin typeface="Arial"/>
                <a:cs typeface="Arial"/>
              </a:rPr>
              <a:t>N</a:t>
            </a:r>
            <a:r>
              <a:rPr lang="en-GB" sz="1800" spc="-175" dirty="0" smtClean="0">
                <a:solidFill>
                  <a:srgbClr val="00AD9E"/>
                </a:solidFill>
                <a:latin typeface="Arial"/>
                <a:cs typeface="Arial"/>
              </a:rPr>
              <a:t/>
            </a:r>
            <a:br>
              <a:rPr lang="en-GB" sz="1800" spc="-175" dirty="0" smtClean="0">
                <a:solidFill>
                  <a:srgbClr val="00AD9E"/>
                </a:solidFill>
                <a:latin typeface="Arial"/>
                <a:cs typeface="Arial"/>
              </a:rPr>
            </a:br>
            <a:r>
              <a:rPr lang="en-GB" sz="1800" spc="-30" dirty="0" smtClean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lang="en-GB" sz="1800" spc="-30" dirty="0">
                <a:solidFill>
                  <a:srgbClr val="00AD9E"/>
                </a:solidFill>
                <a:latin typeface="Arial"/>
                <a:cs typeface="Arial"/>
              </a:rPr>
              <a:t>http://www.ncin.org.uk/home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545388" y="1354328"/>
            <a:ext cx="3462020" cy="1837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4000" dirty="0"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76200"/>
            <a:ext cx="60833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vivian.mak\AppData\Local\Microsoft\Windows\Temporary Internet Files\Content.IE5\0C7WTIRH\post_it__photoshop_action_by_grasycho-d335exk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8" y="3733800"/>
            <a:ext cx="1629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" y="4126468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Download the </a:t>
            </a:r>
          </a:p>
          <a:p>
            <a:pPr algn="ctr"/>
            <a:r>
              <a:rPr lang="en-GB" sz="1000" b="1" dirty="0" smtClean="0"/>
              <a:t>‘What cancer stats are available?’ guide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2499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14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 bwMode="auto">
          <a:xfrm>
            <a:off x="557213" y="548680"/>
            <a:ext cx="8029575" cy="7920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Bespoke analyses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" y="1780284"/>
            <a:ext cx="4653818" cy="42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2"/>
          <p:cNvSpPr txBox="1">
            <a:spLocks/>
          </p:cNvSpPr>
          <p:nvPr/>
        </p:nvSpPr>
        <p:spPr>
          <a:xfrm>
            <a:off x="152400" y="1371600"/>
            <a:ext cx="3048000" cy="4747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5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marL="12700"/>
            <a:r>
              <a:rPr lang="en-GB" sz="2800" spc="-175" dirty="0" smtClean="0">
                <a:solidFill>
                  <a:srgbClr val="00AD9E"/>
                </a:solidFill>
                <a:latin typeface="Arial"/>
                <a:cs typeface="Arial"/>
              </a:rPr>
              <a:t>Su</a:t>
            </a:r>
            <a:r>
              <a:rPr lang="en-GB" sz="2800" spc="-160" dirty="0" smtClean="0">
                <a:solidFill>
                  <a:srgbClr val="00AD9E"/>
                </a:solidFill>
                <a:latin typeface="Arial"/>
                <a:cs typeface="Arial"/>
              </a:rPr>
              <a:t>rv</a:t>
            </a:r>
            <a:r>
              <a:rPr lang="en-GB" sz="2800" spc="-155" dirty="0" smtClean="0">
                <a:solidFill>
                  <a:srgbClr val="00AD9E"/>
                </a:solidFill>
                <a:latin typeface="Arial"/>
                <a:cs typeface="Arial"/>
              </a:rPr>
              <a:t>i</a:t>
            </a:r>
            <a:r>
              <a:rPr lang="en-GB" sz="2800" spc="-160" dirty="0" smtClean="0">
                <a:solidFill>
                  <a:srgbClr val="00AD9E"/>
                </a:solidFill>
                <a:latin typeface="Arial"/>
                <a:cs typeface="Arial"/>
              </a:rPr>
              <a:t>v</a:t>
            </a:r>
            <a:r>
              <a:rPr lang="en-GB" sz="2800" spc="-175" dirty="0" smtClean="0">
                <a:solidFill>
                  <a:srgbClr val="00AD9E"/>
                </a:solidFill>
                <a:latin typeface="Arial"/>
                <a:cs typeface="Arial"/>
              </a:rPr>
              <a:t>a</a:t>
            </a:r>
            <a:r>
              <a:rPr lang="en-GB" sz="2800" spc="-10" dirty="0" smtClean="0">
                <a:solidFill>
                  <a:srgbClr val="00AD9E"/>
                </a:solidFill>
                <a:latin typeface="Arial"/>
                <a:cs typeface="Arial"/>
              </a:rPr>
              <a:t>l</a:t>
            </a:r>
            <a:r>
              <a:rPr lang="en-GB" sz="2800" spc="-335" dirty="0" smtClean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lang="en-GB" sz="2800" spc="-175" dirty="0" smtClean="0">
                <a:solidFill>
                  <a:srgbClr val="00AD9E"/>
                </a:solidFill>
                <a:latin typeface="Arial"/>
                <a:cs typeface="Arial"/>
              </a:rPr>
              <a:t>b</a:t>
            </a:r>
            <a:r>
              <a:rPr lang="en-GB" sz="2800" spc="-20" dirty="0" smtClean="0">
                <a:solidFill>
                  <a:srgbClr val="00AD9E"/>
                </a:solidFill>
                <a:latin typeface="Arial"/>
                <a:cs typeface="Arial"/>
              </a:rPr>
              <a:t>y</a:t>
            </a:r>
            <a:r>
              <a:rPr lang="en-GB" sz="2800" spc="-305" dirty="0" smtClean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lang="en-GB" sz="2800" spc="-160" dirty="0" smtClean="0">
                <a:solidFill>
                  <a:srgbClr val="00AD9E"/>
                </a:solidFill>
                <a:latin typeface="Arial"/>
                <a:cs typeface="Arial"/>
              </a:rPr>
              <a:t>st</a:t>
            </a:r>
            <a:r>
              <a:rPr lang="en-GB" sz="2800" spc="-175" dirty="0" smtClean="0">
                <a:solidFill>
                  <a:srgbClr val="00AD9E"/>
                </a:solidFill>
                <a:latin typeface="Arial"/>
                <a:cs typeface="Arial"/>
              </a:rPr>
              <a:t>age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780284"/>
            <a:ext cx="4320000" cy="426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ject 2"/>
          <p:cNvSpPr txBox="1">
            <a:spLocks/>
          </p:cNvSpPr>
          <p:nvPr/>
        </p:nvSpPr>
        <p:spPr>
          <a:xfrm>
            <a:off x="4724400" y="1390501"/>
            <a:ext cx="4038600" cy="7795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GB" sz="2800" spc="-180" dirty="0" smtClean="0">
                <a:solidFill>
                  <a:srgbClr val="00AD9E"/>
                </a:solidFill>
                <a:latin typeface="Arial"/>
                <a:cs typeface="Arial"/>
              </a:rPr>
              <a:t>Ou</a:t>
            </a:r>
            <a:r>
              <a:rPr lang="en-GB" sz="2800" spc="-155" dirty="0" smtClean="0">
                <a:solidFill>
                  <a:srgbClr val="00AD9E"/>
                </a:solidFill>
                <a:latin typeface="Arial"/>
                <a:cs typeface="Arial"/>
              </a:rPr>
              <a:t>t</a:t>
            </a:r>
            <a:r>
              <a:rPr lang="en-GB" sz="2800" spc="-175" dirty="0" smtClean="0">
                <a:solidFill>
                  <a:srgbClr val="00AD9E"/>
                </a:solidFill>
                <a:latin typeface="Arial"/>
                <a:cs typeface="Arial"/>
              </a:rPr>
              <a:t>pa</a:t>
            </a:r>
            <a:r>
              <a:rPr lang="en-GB" sz="2800" spc="-155" dirty="0" smtClean="0">
                <a:solidFill>
                  <a:srgbClr val="00AD9E"/>
                </a:solidFill>
                <a:latin typeface="Arial"/>
                <a:cs typeface="Arial"/>
              </a:rPr>
              <a:t>ti</a:t>
            </a:r>
            <a:r>
              <a:rPr lang="en-GB" sz="2800" spc="-175" dirty="0" smtClean="0">
                <a:solidFill>
                  <a:srgbClr val="00AD9E"/>
                </a:solidFill>
                <a:latin typeface="Arial"/>
                <a:cs typeface="Arial"/>
              </a:rPr>
              <a:t>en</a:t>
            </a:r>
            <a:r>
              <a:rPr lang="en-GB" sz="2800" spc="-15" dirty="0" smtClean="0">
                <a:solidFill>
                  <a:srgbClr val="00AD9E"/>
                </a:solidFill>
                <a:latin typeface="Arial"/>
                <a:cs typeface="Arial"/>
              </a:rPr>
              <a:t>t</a:t>
            </a:r>
            <a:r>
              <a:rPr lang="en-GB" sz="2800" spc="-330" dirty="0" smtClean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lang="en-GB" sz="2800" spc="-175" dirty="0" smtClean="0">
                <a:solidFill>
                  <a:srgbClr val="00AD9E"/>
                </a:solidFill>
                <a:latin typeface="Arial"/>
                <a:cs typeface="Arial"/>
              </a:rPr>
              <a:t>ana</a:t>
            </a:r>
            <a:r>
              <a:rPr lang="en-GB" sz="2800" spc="-155" dirty="0" smtClean="0">
                <a:solidFill>
                  <a:srgbClr val="00AD9E"/>
                </a:solidFill>
                <a:latin typeface="Arial"/>
                <a:cs typeface="Arial"/>
              </a:rPr>
              <a:t>l</a:t>
            </a:r>
            <a:r>
              <a:rPr lang="en-GB" sz="2800" spc="-160" dirty="0" smtClean="0">
                <a:solidFill>
                  <a:srgbClr val="00AD9E"/>
                </a:solidFill>
                <a:latin typeface="Arial"/>
                <a:cs typeface="Arial"/>
              </a:rPr>
              <a:t>ys</a:t>
            </a:r>
            <a:r>
              <a:rPr lang="en-GB" sz="2800" spc="-155" dirty="0" smtClean="0">
                <a:solidFill>
                  <a:srgbClr val="00AD9E"/>
                </a:solidFill>
                <a:latin typeface="Arial"/>
                <a:cs typeface="Arial"/>
              </a:rPr>
              <a:t>i</a:t>
            </a:r>
            <a:r>
              <a:rPr lang="en-GB" sz="2800" spc="-175" dirty="0" smtClean="0">
                <a:solidFill>
                  <a:srgbClr val="00AD9E"/>
                </a:solidFill>
                <a:latin typeface="Arial"/>
                <a:cs typeface="Arial"/>
              </a:rPr>
              <a:t>s</a:t>
            </a:r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63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15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 bwMode="auto">
          <a:xfrm>
            <a:off x="557213" y="548680"/>
            <a:ext cx="8029575" cy="7920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Bespoke analyses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"/>
          <a:stretch/>
        </p:blipFill>
        <p:spPr bwMode="auto">
          <a:xfrm>
            <a:off x="228600" y="1966120"/>
            <a:ext cx="6859398" cy="21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2"/>
          <a:stretch/>
        </p:blipFill>
        <p:spPr bwMode="auto">
          <a:xfrm>
            <a:off x="1828800" y="3962400"/>
            <a:ext cx="7277216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152400" y="1371600"/>
            <a:ext cx="3048000" cy="4747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5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marL="12700"/>
            <a:r>
              <a:rPr lang="en-GB" sz="2800" spc="-175" dirty="0" smtClean="0">
                <a:solidFill>
                  <a:srgbClr val="00AD9E"/>
                </a:solidFill>
                <a:latin typeface="Arial"/>
                <a:cs typeface="Arial"/>
              </a:rPr>
              <a:t>Routes to diagnosis</a:t>
            </a:r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9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16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 bwMode="auto">
          <a:xfrm>
            <a:off x="557213" y="548680"/>
            <a:ext cx="8029575" cy="7920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Bespoke analyses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545388" y="1356359"/>
            <a:ext cx="8053222" cy="7795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5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marL="12700"/>
            <a:r>
              <a:rPr lang="en-GB" sz="2800" spc="-155" dirty="0" smtClean="0">
                <a:solidFill>
                  <a:srgbClr val="00AD9E"/>
                </a:solidFill>
                <a:latin typeface="Arial"/>
                <a:cs typeface="Arial"/>
              </a:rPr>
              <a:t>I</a:t>
            </a:r>
            <a:r>
              <a:rPr lang="en-GB" sz="2800" spc="-175" dirty="0" smtClean="0">
                <a:solidFill>
                  <a:srgbClr val="00AD9E"/>
                </a:solidFill>
                <a:latin typeface="Arial"/>
                <a:cs typeface="Arial"/>
              </a:rPr>
              <a:t>nequa</a:t>
            </a:r>
            <a:r>
              <a:rPr lang="en-GB" sz="2800" spc="-155" dirty="0" smtClean="0">
                <a:solidFill>
                  <a:srgbClr val="00AD9E"/>
                </a:solidFill>
                <a:latin typeface="Arial"/>
                <a:cs typeface="Arial"/>
              </a:rPr>
              <a:t>lit</a:t>
            </a:r>
            <a:r>
              <a:rPr lang="en-GB" sz="2800" spc="-170" dirty="0" smtClean="0">
                <a:solidFill>
                  <a:srgbClr val="00AD9E"/>
                </a:solidFill>
                <a:latin typeface="Arial"/>
                <a:cs typeface="Arial"/>
              </a:rPr>
              <a:t>i</a:t>
            </a:r>
            <a:r>
              <a:rPr lang="en-GB" sz="2800" spc="-175" dirty="0" smtClean="0">
                <a:solidFill>
                  <a:srgbClr val="00AD9E"/>
                </a:solidFill>
                <a:latin typeface="Arial"/>
                <a:cs typeface="Arial"/>
              </a:rPr>
              <a:t>e</a:t>
            </a:r>
            <a:r>
              <a:rPr lang="en-GB" sz="2800" spc="-20" dirty="0" smtClean="0">
                <a:solidFill>
                  <a:srgbClr val="00AD9E"/>
                </a:solidFill>
                <a:latin typeface="Arial"/>
                <a:cs typeface="Arial"/>
              </a:rPr>
              <a:t>s: deprivation                             ethnicity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7" y="2024568"/>
            <a:ext cx="4493222" cy="42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46864"/>
            <a:ext cx="4378372" cy="404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Bespoke </a:t>
            </a:r>
            <a:r>
              <a:rPr lang="en-GB" dirty="0" smtClean="0"/>
              <a:t>analyses - treatment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fld id="{11CAC823-C914-47A8-B1E8-ECC3F565C63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What data are available, and how are they accessed?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57476" t="9136" r="8803"/>
          <a:stretch/>
        </p:blipFill>
        <p:spPr bwMode="auto">
          <a:xfrm>
            <a:off x="4283968" y="1052736"/>
            <a:ext cx="4275720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58804" t="8306" r="10133"/>
          <a:stretch/>
        </p:blipFill>
        <p:spPr bwMode="auto">
          <a:xfrm>
            <a:off x="1763688" y="1052736"/>
            <a:ext cx="2834803" cy="3355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54982" t="11212" r="6313"/>
          <a:stretch/>
        </p:blipFill>
        <p:spPr bwMode="auto">
          <a:xfrm>
            <a:off x="395536" y="2420888"/>
            <a:ext cx="3024336" cy="3764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576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18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 bwMode="auto">
          <a:xfrm>
            <a:off x="557213" y="548680"/>
            <a:ext cx="8029575" cy="7920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12700"/>
            <a:r>
              <a:rPr lang="en-GB" spc="-185" dirty="0">
                <a:solidFill>
                  <a:srgbClr val="00AD9E"/>
                </a:solidFill>
                <a:latin typeface="Arial"/>
                <a:cs typeface="Arial"/>
              </a:rPr>
              <a:t>PHE Office for Data Release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7980" y="1484313"/>
            <a:ext cx="2348028" cy="1368625"/>
          </a:xfrm>
          <a:prstGeom prst="rect">
            <a:avLst/>
          </a:prstGeom>
          <a:solidFill>
            <a:srgbClr val="C1E3C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000" b="1" dirty="0" smtClean="0">
              <a:solidFill>
                <a:schemeClr val="tx1"/>
              </a:solidFill>
            </a:endParaRPr>
          </a:p>
          <a:p>
            <a:r>
              <a:rPr lang="en-GB" sz="900" b="1" dirty="0" smtClean="0">
                <a:solidFill>
                  <a:schemeClr val="tx1"/>
                </a:solidFill>
              </a:rPr>
              <a:t>Required documents</a:t>
            </a:r>
            <a:endParaRPr lang="en-GB" sz="9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Protocol</a:t>
            </a:r>
            <a:endParaRPr lang="en-GB" sz="9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Data specification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REC approval (for research only)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Legal gateway to process the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IG toolkit level 2 compliance or equivalent</a:t>
            </a:r>
          </a:p>
          <a:p>
            <a:pPr algn="ctr"/>
            <a:endParaRPr lang="en-GB" sz="1000" dirty="0"/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353536" y="1461701"/>
            <a:ext cx="3282360" cy="3551475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rtl="0" fontAlgn="base">
              <a:spcBef>
                <a:spcPts val="1200"/>
              </a:spcBef>
              <a:spcAft>
                <a:spcPct val="0"/>
              </a:spcAft>
              <a:buFont typeface="Arial" pitchFamily="8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ts val="60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215900" indent="-215900" algn="l" rtl="0" fontAlgn="base">
              <a:spcBef>
                <a:spcPts val="600"/>
              </a:spcBef>
              <a:spcAft>
                <a:spcPct val="0"/>
              </a:spcAft>
              <a:buFont typeface="Arial" pitchFamily="8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98525" indent="-287338" algn="l" rtl="0" fontAlgn="base">
              <a:spcBef>
                <a:spcPts val="600"/>
              </a:spcBef>
              <a:spcAft>
                <a:spcPct val="0"/>
              </a:spcAft>
              <a:buFont typeface="Arial" pitchFamily="8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31925" indent="-263525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/>
            <a:r>
              <a:rPr lang="en-GB" sz="900" b="1" smtClean="0">
                <a:solidFill>
                  <a:srgbClr val="98002E"/>
                </a:solidFill>
              </a:rPr>
              <a:t>The PHE Office for Data Release (ODR) ensures that requests for potentially or explicitly identifiable data are managed in line with PHE’s statutory responsibilities as a data controller, so that: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en-GB" sz="900" smtClean="0">
                <a:solidFill>
                  <a:schemeClr val="accent5">
                    <a:lumMod val="10000"/>
                  </a:schemeClr>
                </a:solidFill>
              </a:rPr>
              <a:t>Any data sharing complies with the rights of the data subject, Data Protection Act and Caldicott principles; 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en-GB" sz="900" smtClean="0">
                <a:solidFill>
                  <a:schemeClr val="accent5">
                    <a:lumMod val="10000"/>
                  </a:schemeClr>
                </a:solidFill>
              </a:rPr>
              <a:t>There is an appropriate legal gateway for the receiving organisation to receive and process patient or personal data;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en-GB" sz="900" smtClean="0">
                <a:solidFill>
                  <a:schemeClr val="accent5">
                    <a:lumMod val="10000"/>
                  </a:schemeClr>
                </a:solidFill>
              </a:rPr>
              <a:t>The physical transfer of the data is secure; and, 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en-GB" sz="900" smtClean="0">
                <a:solidFill>
                  <a:schemeClr val="accent5">
                    <a:lumMod val="10000"/>
                  </a:schemeClr>
                </a:solidFill>
              </a:rPr>
              <a:t>The receiving organisation can satisfy that they have in place comparable controls to ensure that the data is held securely.</a:t>
            </a:r>
          </a:p>
          <a:p>
            <a:endParaRPr lang="en-GB" sz="1100" smtClean="0"/>
          </a:p>
          <a:p>
            <a:endParaRPr lang="en-GB" sz="900" smtClean="0"/>
          </a:p>
          <a:p>
            <a:endParaRPr lang="en-GB" sz="9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37478" y="2636912"/>
            <a:ext cx="250502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487980" y="3068960"/>
            <a:ext cx="2348028" cy="2016224"/>
          </a:xfrm>
          <a:prstGeom prst="rect">
            <a:avLst/>
          </a:prstGeom>
          <a:solidFill>
            <a:srgbClr val="C1E3C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900" b="1" dirty="0" smtClean="0">
                <a:solidFill>
                  <a:schemeClr val="tx1"/>
                </a:solidFill>
              </a:rPr>
              <a:t>Data Re-use Agreement</a:t>
            </a:r>
            <a:endParaRPr lang="en-GB" sz="900" dirty="0" smtClean="0">
              <a:solidFill>
                <a:schemeClr val="tx1"/>
              </a:solidFill>
            </a:endParaRPr>
          </a:p>
          <a:p>
            <a:r>
              <a:rPr lang="en-GB" sz="900" dirty="0" smtClean="0">
                <a:solidFill>
                  <a:schemeClr val="tx1"/>
                </a:solidFill>
              </a:rPr>
              <a:t>A Data Re-use</a:t>
            </a:r>
            <a:r>
              <a:rPr lang="en-GB" sz="900" dirty="0">
                <a:solidFill>
                  <a:schemeClr val="tx1"/>
                </a:solidFill>
              </a:rPr>
              <a:t> </a:t>
            </a:r>
            <a:r>
              <a:rPr lang="en-GB" sz="900" dirty="0" smtClean="0">
                <a:solidFill>
                  <a:schemeClr val="tx1"/>
                </a:solidFill>
              </a:rPr>
              <a:t>Agreement</a:t>
            </a:r>
            <a:r>
              <a:rPr lang="en-GB" sz="900" dirty="0">
                <a:solidFill>
                  <a:schemeClr val="tx1"/>
                </a:solidFill>
              </a:rPr>
              <a:t> </a:t>
            </a:r>
            <a:r>
              <a:rPr lang="en-GB" sz="900" dirty="0" smtClean="0">
                <a:solidFill>
                  <a:schemeClr val="tx1"/>
                </a:solidFill>
              </a:rPr>
              <a:t> (DRA) must </a:t>
            </a:r>
            <a:r>
              <a:rPr lang="en-GB" sz="900" dirty="0">
                <a:solidFill>
                  <a:schemeClr val="tx1"/>
                </a:solidFill>
              </a:rPr>
              <a:t>be </a:t>
            </a:r>
            <a:r>
              <a:rPr lang="en-GB" sz="900" dirty="0" smtClean="0">
                <a:solidFill>
                  <a:schemeClr val="tx1"/>
                </a:solidFill>
              </a:rPr>
              <a:t>signed between PHE and the applicant  prior </a:t>
            </a:r>
            <a:r>
              <a:rPr lang="en-GB" sz="900" dirty="0">
                <a:solidFill>
                  <a:schemeClr val="tx1"/>
                </a:solidFill>
              </a:rPr>
              <a:t>to the </a:t>
            </a:r>
            <a:r>
              <a:rPr lang="en-GB" sz="900" dirty="0" smtClean="0">
                <a:solidFill>
                  <a:schemeClr val="tx1"/>
                </a:solidFill>
              </a:rPr>
              <a:t>release of</a:t>
            </a:r>
            <a:r>
              <a:rPr lang="en-GB" sz="900" dirty="0">
                <a:solidFill>
                  <a:schemeClr val="tx1"/>
                </a:solidFill>
              </a:rPr>
              <a:t> </a:t>
            </a:r>
            <a:r>
              <a:rPr lang="en-GB" sz="900" dirty="0" smtClean="0">
                <a:solidFill>
                  <a:schemeClr val="tx1"/>
                </a:solidFill>
              </a:rPr>
              <a:t> the data.  The DRA binds the application to specific terms of the release  of the data, including agreeing  to not </a:t>
            </a:r>
            <a:r>
              <a:rPr lang="en-GB" sz="900" dirty="0">
                <a:solidFill>
                  <a:schemeClr val="tx1"/>
                </a:solidFill>
              </a:rPr>
              <a:t>to disclose, use </a:t>
            </a:r>
            <a:r>
              <a:rPr lang="en-GB" sz="900" dirty="0" smtClean="0">
                <a:solidFill>
                  <a:schemeClr val="tx1"/>
                </a:solidFill>
              </a:rPr>
              <a:t>or  reuse the data outside the conditions of </a:t>
            </a:r>
            <a:r>
              <a:rPr lang="en-GB" sz="900" dirty="0" smtClean="0"/>
              <a:t>the approved release (the study protocol and associated ethics, legal permissions).</a:t>
            </a:r>
            <a:endParaRPr lang="en-GB" sz="9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4869160"/>
            <a:ext cx="3059054" cy="1316555"/>
          </a:xfrm>
          <a:prstGeom prst="rect">
            <a:avLst/>
          </a:prstGeom>
          <a:solidFill>
            <a:srgbClr val="C1E3C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900" b="1" dirty="0"/>
              <a:t>Data available through the ODR</a:t>
            </a:r>
            <a:r>
              <a:rPr lang="en-GB" sz="900" b="1" dirty="0" smtClean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900" dirty="0" smtClean="0"/>
              <a:t>NCRS </a:t>
            </a:r>
            <a:r>
              <a:rPr lang="en-GB" sz="900" dirty="0"/>
              <a:t>cancer registration data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900" dirty="0"/>
              <a:t>National Cervical Cancer Screening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900" dirty="0"/>
              <a:t>National Breast Screening </a:t>
            </a:r>
            <a:r>
              <a:rPr lang="en-GB" sz="900" dirty="0" smtClean="0"/>
              <a:t>Programme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900" dirty="0" smtClean="0"/>
              <a:t>National Bowel Cancer Screening Programme</a:t>
            </a:r>
            <a:endParaRPr lang="en-GB" sz="900" dirty="0"/>
          </a:p>
          <a:p>
            <a:pPr marL="171450" indent="-171450">
              <a:buFont typeface="Arial" pitchFamily="34" charset="0"/>
              <a:buChar char="•"/>
            </a:pPr>
            <a:r>
              <a:rPr lang="en-GB" sz="900" dirty="0"/>
              <a:t>National Drug Treatment Monitoring Dataset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900" dirty="0"/>
              <a:t>Congenital </a:t>
            </a:r>
            <a:r>
              <a:rPr lang="en-GB" sz="900" dirty="0" smtClean="0"/>
              <a:t>Anomalies Register</a:t>
            </a:r>
            <a:endParaRPr lang="en-GB" sz="900" dirty="0"/>
          </a:p>
        </p:txBody>
      </p:sp>
      <p:sp>
        <p:nvSpPr>
          <p:cNvPr id="12" name="Rectangle 11"/>
          <p:cNvSpPr/>
          <p:nvPr/>
        </p:nvSpPr>
        <p:spPr>
          <a:xfrm>
            <a:off x="3776058" y="5373216"/>
            <a:ext cx="5074068" cy="784941"/>
          </a:xfrm>
          <a:prstGeom prst="rect">
            <a:avLst/>
          </a:prstGeom>
          <a:solidFill>
            <a:srgbClr val="C1E3C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900" b="1" dirty="0" smtClean="0"/>
              <a:t>Data Release Register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PHE is committed to sharing all instances in which potentially or explicitly data is released, through the publication of a PHE Data Release Register. The first register to  be published in  2015.</a:t>
            </a:r>
            <a:endParaRPr lang="en-GB" sz="9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37478" y="3392760"/>
            <a:ext cx="250502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47875959"/>
              </p:ext>
            </p:extLst>
          </p:nvPr>
        </p:nvGraphicFramePr>
        <p:xfrm>
          <a:off x="4149246" y="1598055"/>
          <a:ext cx="2088232" cy="358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triped Right Arrow 15"/>
          <p:cNvSpPr/>
          <p:nvPr/>
        </p:nvSpPr>
        <p:spPr>
          <a:xfrm rot="5400000">
            <a:off x="2085563" y="3174811"/>
            <a:ext cx="3888903" cy="507909"/>
          </a:xfrm>
          <a:prstGeom prst="stripedRightArrow">
            <a:avLst>
              <a:gd name="adj1" fmla="val 62657"/>
              <a:gd name="adj2" fmla="val 50000"/>
            </a:avLst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On average 6 weeks to release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19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 bwMode="auto">
          <a:xfrm>
            <a:off x="557213" y="548680"/>
            <a:ext cx="8029575" cy="7920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Contact us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799896" y="2780928"/>
            <a:ext cx="7545705" cy="31683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endParaRPr lang="en-GB" sz="36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GB" sz="3600" dirty="0" smtClean="0">
                <a:latin typeface="Arial"/>
                <a:cs typeface="Arial"/>
              </a:rPr>
              <a:t>National/general: </a:t>
            </a:r>
            <a:r>
              <a:rPr lang="en-GB" sz="3600" dirty="0" smtClean="0">
                <a:solidFill>
                  <a:schemeClr val="bg2"/>
                </a:solidFill>
                <a:latin typeface="Arial"/>
                <a:cs typeface="Arial"/>
              </a:rPr>
              <a:t>enquiries@ncin.org.uk </a:t>
            </a:r>
          </a:p>
          <a:p>
            <a:pPr algn="ctr">
              <a:lnSpc>
                <a:spcPct val="100000"/>
              </a:lnSpc>
            </a:pPr>
            <a:r>
              <a:rPr lang="en-GB" sz="3600" dirty="0" smtClean="0">
                <a:solidFill>
                  <a:schemeClr val="bg2"/>
                </a:solidFill>
                <a:latin typeface="Arial"/>
                <a:cs typeface="Arial"/>
              </a:rPr>
              <a:t>ncinanalysts@phe.gov.uk</a:t>
            </a:r>
            <a:endParaRPr sz="3600" dirty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2"/>
              </a:solidFill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2"/>
              </a:solidFill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2"/>
              </a:solidFill>
            </a:endParaRPr>
          </a:p>
          <a:p>
            <a:pPr>
              <a:lnSpc>
                <a:spcPts val="1300"/>
              </a:lnSpc>
              <a:spcBef>
                <a:spcPts val="23"/>
              </a:spcBef>
            </a:pPr>
            <a:endParaRPr sz="13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628800"/>
            <a:ext cx="6203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Local: </a:t>
            </a:r>
            <a:r>
              <a:rPr lang="en-GB" sz="3600" dirty="0" smtClean="0">
                <a:solidFill>
                  <a:schemeClr val="bg2"/>
                </a:solidFill>
              </a:rPr>
              <a:t>Rebecca.elleray@phe.gov.uk</a:t>
            </a:r>
            <a:endParaRPr lang="en-GB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2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378" y="1993026"/>
            <a:ext cx="1752600" cy="1219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Health &amp; Social Care Information Centre </a:t>
            </a:r>
            <a:endParaRPr lang="en-GB" dirty="0"/>
          </a:p>
          <a:p>
            <a:pPr algn="ctr"/>
            <a:r>
              <a:rPr lang="en-GB" dirty="0" smtClean="0"/>
              <a:t>HSCIC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90800" y="1993026"/>
            <a:ext cx="1752600" cy="1219200"/>
          </a:xfrm>
          <a:prstGeom prst="rect">
            <a:avLst/>
          </a:prstGeom>
          <a:solidFill>
            <a:srgbClr val="8BD5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Office for National Statistics </a:t>
            </a:r>
            <a:endParaRPr lang="en-GB" dirty="0"/>
          </a:p>
          <a:p>
            <a:pPr algn="ctr"/>
            <a:r>
              <a:rPr lang="en-GB" dirty="0" smtClean="0"/>
              <a:t>ONS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572000" y="1986368"/>
            <a:ext cx="1752600" cy="1219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UK and Ireland Cancer </a:t>
            </a:r>
            <a:r>
              <a:rPr lang="en-GB" sz="1600" b="1" dirty="0" smtClean="0"/>
              <a:t>Registries </a:t>
            </a:r>
            <a:r>
              <a:rPr lang="en-GB" dirty="0" smtClean="0"/>
              <a:t> UKIACR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553200" y="1993026"/>
            <a:ext cx="1752600" cy="1219200"/>
          </a:xfrm>
          <a:prstGeom prst="rect">
            <a:avLst/>
          </a:prstGeom>
          <a:solidFill>
            <a:srgbClr val="C5C8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National Audits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0800" y="3429000"/>
            <a:ext cx="1752600" cy="121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PHE </a:t>
            </a:r>
            <a:endParaRPr lang="en-GB" b="1" dirty="0" smtClean="0"/>
          </a:p>
          <a:p>
            <a:pPr algn="ctr"/>
            <a:r>
              <a:rPr lang="en-GB" sz="1400" dirty="0" smtClean="0"/>
              <a:t>including</a:t>
            </a:r>
            <a:r>
              <a:rPr lang="en-GB" dirty="0" smtClean="0"/>
              <a:t> </a:t>
            </a:r>
          </a:p>
          <a:p>
            <a:pPr algn="ctr"/>
            <a:r>
              <a:rPr lang="en-GB" sz="1600" dirty="0" smtClean="0"/>
              <a:t>Health </a:t>
            </a:r>
            <a:r>
              <a:rPr lang="en-GB" sz="1600" dirty="0"/>
              <a:t>Intelligence Networks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62987" y="4869809"/>
            <a:ext cx="1752600" cy="1219200"/>
          </a:xfrm>
          <a:prstGeom prst="rect">
            <a:avLst/>
          </a:prstGeom>
          <a:solidFill>
            <a:srgbClr val="786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cs typeface="Arial"/>
              </a:rPr>
              <a:t>Dr</a:t>
            </a:r>
            <a:r>
              <a:rPr lang="en-GB" b="1" spc="-5" dirty="0">
                <a:cs typeface="Arial"/>
              </a:rPr>
              <a:t> </a:t>
            </a:r>
            <a:r>
              <a:rPr lang="en-GB" b="1" dirty="0" smtClean="0">
                <a:cs typeface="Arial"/>
              </a:rPr>
              <a:t>F</a:t>
            </a:r>
            <a:r>
              <a:rPr lang="en-GB" b="1" spc="-10" dirty="0" smtClean="0">
                <a:cs typeface="Arial"/>
              </a:rPr>
              <a:t>o</a:t>
            </a:r>
            <a:r>
              <a:rPr lang="en-GB" b="1" dirty="0" smtClean="0">
                <a:cs typeface="Arial"/>
              </a:rPr>
              <a:t>ste</a:t>
            </a:r>
            <a:r>
              <a:rPr lang="en-GB" b="1" spc="-105" dirty="0" smtClean="0">
                <a:cs typeface="Arial"/>
              </a:rPr>
              <a:t>r </a:t>
            </a:r>
            <a:r>
              <a:rPr lang="en-GB" spc="-105" dirty="0" smtClean="0">
                <a:cs typeface="Arial"/>
              </a:rPr>
              <a:t>and other intermediaries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573398" y="4878198"/>
            <a:ext cx="1752600" cy="1219200"/>
          </a:xfrm>
          <a:prstGeom prst="rect">
            <a:avLst/>
          </a:prstGeom>
          <a:solidFill>
            <a:srgbClr val="DB3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cs typeface="Arial"/>
              </a:rPr>
              <a:t>Cancer Research UK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2583110" y="4873169"/>
            <a:ext cx="17526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cs typeface="Arial"/>
              </a:rPr>
              <a:t>M</a:t>
            </a:r>
            <a:r>
              <a:rPr lang="en-GB" b="1" spc="-10" dirty="0">
                <a:cs typeface="Arial"/>
              </a:rPr>
              <a:t>a</a:t>
            </a:r>
            <a:r>
              <a:rPr lang="en-GB" b="1" dirty="0">
                <a:cs typeface="Arial"/>
              </a:rPr>
              <a:t>cm</a:t>
            </a:r>
            <a:r>
              <a:rPr lang="en-GB" b="1" spc="-10" dirty="0">
                <a:cs typeface="Arial"/>
              </a:rPr>
              <a:t>i</a:t>
            </a:r>
            <a:r>
              <a:rPr lang="en-GB" b="1" dirty="0">
                <a:cs typeface="Arial"/>
              </a:rPr>
              <a:t>l</a:t>
            </a:r>
            <a:r>
              <a:rPr lang="en-GB" b="1" spc="-10" dirty="0">
                <a:cs typeface="Arial"/>
              </a:rPr>
              <a:t>la</a:t>
            </a:r>
            <a:r>
              <a:rPr lang="en-GB" b="1" dirty="0">
                <a:cs typeface="Arial"/>
              </a:rPr>
              <a:t>n</a:t>
            </a:r>
            <a:r>
              <a:rPr lang="en-GB" b="1" spc="5" dirty="0">
                <a:cs typeface="Arial"/>
              </a:rPr>
              <a:t> </a:t>
            </a:r>
            <a:r>
              <a:rPr lang="en-GB" b="1" dirty="0">
                <a:cs typeface="Arial"/>
              </a:rPr>
              <a:t>C</a:t>
            </a:r>
            <a:r>
              <a:rPr lang="en-GB" b="1" spc="-15" dirty="0">
                <a:cs typeface="Arial"/>
              </a:rPr>
              <a:t>a</a:t>
            </a:r>
            <a:r>
              <a:rPr lang="en-GB" b="1" spc="-10" dirty="0">
                <a:cs typeface="Arial"/>
              </a:rPr>
              <a:t>n</a:t>
            </a:r>
            <a:r>
              <a:rPr lang="en-GB" b="1" dirty="0">
                <a:cs typeface="Arial"/>
              </a:rPr>
              <a:t>c</a:t>
            </a:r>
            <a:r>
              <a:rPr lang="en-GB" b="1" spc="-10" dirty="0">
                <a:cs typeface="Arial"/>
              </a:rPr>
              <a:t>e</a:t>
            </a:r>
            <a:r>
              <a:rPr lang="en-GB" b="1" dirty="0">
                <a:cs typeface="Arial"/>
              </a:rPr>
              <a:t>r</a:t>
            </a:r>
            <a:r>
              <a:rPr lang="en-GB" b="1" spc="10" dirty="0">
                <a:cs typeface="Arial"/>
              </a:rPr>
              <a:t> </a:t>
            </a:r>
            <a:r>
              <a:rPr lang="en-GB" b="1" dirty="0">
                <a:cs typeface="Arial"/>
              </a:rPr>
              <a:t>S</a:t>
            </a:r>
            <a:r>
              <a:rPr lang="en-GB" b="1" spc="-10" dirty="0">
                <a:cs typeface="Arial"/>
              </a:rPr>
              <a:t>uppo</a:t>
            </a:r>
            <a:r>
              <a:rPr lang="en-GB" b="1" dirty="0">
                <a:cs typeface="Arial"/>
              </a:rPr>
              <a:t>rt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643855" y="4867237"/>
            <a:ext cx="1752600" cy="1219200"/>
          </a:xfrm>
          <a:prstGeom prst="rect">
            <a:avLst/>
          </a:prstGeom>
          <a:solidFill>
            <a:srgbClr val="B05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Incisive</a:t>
            </a:r>
          </a:p>
          <a:p>
            <a:pPr algn="ctr"/>
            <a:r>
              <a:rPr lang="en-GB" b="1" dirty="0"/>
              <a:t>Health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3430398"/>
            <a:ext cx="175260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NHS England </a:t>
            </a:r>
            <a:r>
              <a:rPr lang="en-GB" sz="1600" dirty="0"/>
              <a:t>Business Intelligence Teams</a:t>
            </a:r>
          </a:p>
        </p:txBody>
      </p:sp>
      <p:sp>
        <p:nvSpPr>
          <p:cNvPr id="20" name="object 2"/>
          <p:cNvSpPr txBox="1">
            <a:spLocks noGrp="1"/>
          </p:cNvSpPr>
          <p:nvPr>
            <p:ph type="title"/>
          </p:nvPr>
        </p:nvSpPr>
        <p:spPr>
          <a:xfrm>
            <a:off x="607565" y="548680"/>
            <a:ext cx="8053222" cy="7795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spc="-180" dirty="0" smtClean="0">
                <a:solidFill>
                  <a:srgbClr val="00AD9E"/>
                </a:solidFill>
                <a:latin typeface="Arial"/>
                <a:cs typeface="Arial"/>
              </a:rPr>
              <a:t>P</a:t>
            </a:r>
            <a:r>
              <a:rPr sz="4000" spc="-160" dirty="0" smtClean="0">
                <a:solidFill>
                  <a:srgbClr val="00AD9E"/>
                </a:solidFill>
                <a:latin typeface="Arial"/>
                <a:cs typeface="Arial"/>
              </a:rPr>
              <a:t>r</a:t>
            </a:r>
            <a:r>
              <a:rPr sz="4000" spc="-175" dirty="0" smtClean="0">
                <a:solidFill>
                  <a:srgbClr val="00AD9E"/>
                </a:solidFill>
                <a:latin typeface="Arial"/>
                <a:cs typeface="Arial"/>
              </a:rPr>
              <a:t>o</a:t>
            </a:r>
            <a:r>
              <a:rPr sz="4000" spc="-160" dirty="0" smtClean="0">
                <a:solidFill>
                  <a:srgbClr val="00AD9E"/>
                </a:solidFill>
                <a:latin typeface="Arial"/>
                <a:cs typeface="Arial"/>
              </a:rPr>
              <a:t>v</a:t>
            </a:r>
            <a:r>
              <a:rPr sz="4000" spc="-155" dirty="0" smtClean="0">
                <a:solidFill>
                  <a:srgbClr val="00AD9E"/>
                </a:solidFill>
                <a:latin typeface="Arial"/>
                <a:cs typeface="Arial"/>
              </a:rPr>
              <a:t>i</a:t>
            </a:r>
            <a:r>
              <a:rPr sz="4000" spc="-175" dirty="0" smtClean="0">
                <a:solidFill>
                  <a:srgbClr val="00AD9E"/>
                </a:solidFill>
                <a:latin typeface="Arial"/>
                <a:cs typeface="Arial"/>
              </a:rPr>
              <a:t>de</a:t>
            </a:r>
            <a:r>
              <a:rPr sz="4000" spc="-160" dirty="0" smtClean="0">
                <a:solidFill>
                  <a:srgbClr val="00AD9E"/>
                </a:solidFill>
                <a:latin typeface="Arial"/>
                <a:cs typeface="Arial"/>
              </a:rPr>
              <a:t>r</a:t>
            </a:r>
            <a:r>
              <a:rPr sz="4000" spc="-20" dirty="0" smtClean="0">
                <a:solidFill>
                  <a:srgbClr val="00AD9E"/>
                </a:solidFill>
                <a:latin typeface="Arial"/>
                <a:cs typeface="Arial"/>
              </a:rPr>
              <a:t>s</a:t>
            </a:r>
            <a:r>
              <a:rPr sz="4000" spc="-330" dirty="0" smtClean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sz="4000" spc="-175" dirty="0" smtClean="0">
                <a:solidFill>
                  <a:srgbClr val="00AD9E"/>
                </a:solidFill>
                <a:latin typeface="Arial"/>
                <a:cs typeface="Arial"/>
              </a:rPr>
              <a:t>o</a:t>
            </a:r>
            <a:r>
              <a:rPr sz="4000" spc="-15" dirty="0" smtClean="0">
                <a:solidFill>
                  <a:srgbClr val="00AD9E"/>
                </a:solidFill>
                <a:latin typeface="Arial"/>
                <a:cs typeface="Arial"/>
              </a:rPr>
              <a:t>f</a:t>
            </a:r>
            <a:r>
              <a:rPr sz="4000" spc="-305" dirty="0" smtClean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sz="4000" spc="-155" dirty="0" smtClean="0">
                <a:solidFill>
                  <a:srgbClr val="00AD9E"/>
                </a:solidFill>
                <a:latin typeface="Arial"/>
                <a:cs typeface="Arial"/>
              </a:rPr>
              <a:t>i</a:t>
            </a:r>
            <a:r>
              <a:rPr sz="4000" spc="-175" dirty="0" smtClean="0">
                <a:solidFill>
                  <a:srgbClr val="00AD9E"/>
                </a:solidFill>
                <a:latin typeface="Arial"/>
                <a:cs typeface="Arial"/>
              </a:rPr>
              <a:t>n</a:t>
            </a:r>
            <a:r>
              <a:rPr sz="4000" spc="-155" dirty="0" smtClean="0">
                <a:solidFill>
                  <a:srgbClr val="00AD9E"/>
                </a:solidFill>
                <a:latin typeface="Arial"/>
                <a:cs typeface="Arial"/>
              </a:rPr>
              <a:t>f</a:t>
            </a:r>
            <a:r>
              <a:rPr sz="4000" spc="-175" dirty="0" smtClean="0">
                <a:solidFill>
                  <a:srgbClr val="00AD9E"/>
                </a:solidFill>
                <a:latin typeface="Arial"/>
                <a:cs typeface="Arial"/>
              </a:rPr>
              <a:t>o</a:t>
            </a:r>
            <a:r>
              <a:rPr sz="4000" spc="-160" dirty="0" smtClean="0">
                <a:solidFill>
                  <a:srgbClr val="00AD9E"/>
                </a:solidFill>
                <a:latin typeface="Arial"/>
                <a:cs typeface="Arial"/>
              </a:rPr>
              <a:t>r</a:t>
            </a:r>
            <a:r>
              <a:rPr sz="4000" spc="-190" dirty="0" smtClean="0">
                <a:solidFill>
                  <a:srgbClr val="00AD9E"/>
                </a:solidFill>
                <a:latin typeface="Arial"/>
                <a:cs typeface="Arial"/>
              </a:rPr>
              <a:t>m</a:t>
            </a:r>
            <a:r>
              <a:rPr sz="4000" spc="-175" dirty="0" smtClean="0">
                <a:solidFill>
                  <a:srgbClr val="00AD9E"/>
                </a:solidFill>
                <a:latin typeface="Arial"/>
                <a:cs typeface="Arial"/>
              </a:rPr>
              <a:t>a</a:t>
            </a:r>
            <a:r>
              <a:rPr sz="4000" spc="-155" dirty="0" smtClean="0">
                <a:solidFill>
                  <a:srgbClr val="00AD9E"/>
                </a:solidFill>
                <a:latin typeface="Arial"/>
                <a:cs typeface="Arial"/>
              </a:rPr>
              <a:t>ti</a:t>
            </a:r>
            <a:r>
              <a:rPr sz="4000" spc="-175" dirty="0" smtClean="0">
                <a:solidFill>
                  <a:srgbClr val="00AD9E"/>
                </a:solidFill>
                <a:latin typeface="Arial"/>
                <a:cs typeface="Arial"/>
              </a:rPr>
              <a:t>o</a:t>
            </a:r>
            <a:r>
              <a:rPr sz="4000" spc="-25" dirty="0" smtClean="0">
                <a:solidFill>
                  <a:srgbClr val="00AD9E"/>
                </a:solidFill>
                <a:latin typeface="Arial"/>
                <a:cs typeface="Arial"/>
              </a:rPr>
              <a:t>n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>
          <a:xfrm>
            <a:off x="557213" y="548680"/>
            <a:ext cx="8029575" cy="7920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Cancer data tools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3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11051099"/>
              </p:ext>
            </p:extLst>
          </p:nvPr>
        </p:nvGraphicFramePr>
        <p:xfrm>
          <a:off x="838200" y="1143000"/>
          <a:ext cx="75608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9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4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 bwMode="auto">
          <a:xfrm>
            <a:off x="557213" y="548680"/>
            <a:ext cx="8029575" cy="7920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pc="-180" dirty="0">
                <a:solidFill>
                  <a:srgbClr val="00AD9E"/>
                </a:solidFill>
                <a:latin typeface="Arial"/>
                <a:cs typeface="Arial"/>
              </a:rPr>
              <a:t>P</a:t>
            </a:r>
            <a:r>
              <a:rPr lang="en-GB" spc="-185" dirty="0">
                <a:solidFill>
                  <a:srgbClr val="00AD9E"/>
                </a:solidFill>
                <a:latin typeface="Arial"/>
                <a:cs typeface="Arial"/>
              </a:rPr>
              <a:t>H</a:t>
            </a:r>
            <a:r>
              <a:rPr lang="en-GB" spc="-30" dirty="0">
                <a:solidFill>
                  <a:srgbClr val="00AD9E"/>
                </a:solidFill>
                <a:latin typeface="Arial"/>
                <a:cs typeface="Arial"/>
              </a:rPr>
              <a:t>E</a:t>
            </a:r>
            <a:r>
              <a:rPr lang="en-GB" spc="-315" dirty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lang="en-GB" spc="-175" dirty="0">
                <a:solidFill>
                  <a:srgbClr val="00AD9E"/>
                </a:solidFill>
                <a:latin typeface="Arial"/>
                <a:cs typeface="Arial"/>
              </a:rPr>
              <a:t>da</a:t>
            </a:r>
            <a:r>
              <a:rPr lang="en-GB" spc="-155" dirty="0">
                <a:solidFill>
                  <a:srgbClr val="00AD9E"/>
                </a:solidFill>
                <a:latin typeface="Arial"/>
                <a:cs typeface="Arial"/>
              </a:rPr>
              <a:t>t</a:t>
            </a:r>
            <a:r>
              <a:rPr lang="en-GB" spc="-25" dirty="0">
                <a:solidFill>
                  <a:srgbClr val="00AD9E"/>
                </a:solidFill>
                <a:latin typeface="Arial"/>
                <a:cs typeface="Arial"/>
              </a:rPr>
              <a:t>a</a:t>
            </a:r>
            <a:r>
              <a:rPr lang="en-GB" spc="-315" dirty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lang="en-GB" spc="-175" dirty="0">
                <a:solidFill>
                  <a:srgbClr val="00AD9E"/>
                </a:solidFill>
                <a:latin typeface="Arial"/>
                <a:cs typeface="Arial"/>
              </a:rPr>
              <a:t>an</a:t>
            </a:r>
            <a:r>
              <a:rPr lang="en-GB" spc="-25" dirty="0">
                <a:solidFill>
                  <a:srgbClr val="00AD9E"/>
                </a:solidFill>
                <a:latin typeface="Arial"/>
                <a:cs typeface="Arial"/>
              </a:rPr>
              <a:t>d</a:t>
            </a:r>
            <a:r>
              <a:rPr lang="en-GB" spc="-305" dirty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lang="en-GB" spc="-160" dirty="0">
                <a:solidFill>
                  <a:srgbClr val="00AD9E"/>
                </a:solidFill>
                <a:latin typeface="Arial"/>
                <a:cs typeface="Arial"/>
              </a:rPr>
              <a:t>k</a:t>
            </a:r>
            <a:r>
              <a:rPr lang="en-GB" spc="-175" dirty="0">
                <a:solidFill>
                  <a:srgbClr val="00AD9E"/>
                </a:solidFill>
                <a:latin typeface="Arial"/>
                <a:cs typeface="Arial"/>
              </a:rPr>
              <a:t>no</a:t>
            </a:r>
            <a:r>
              <a:rPr lang="en-GB" spc="-185" dirty="0">
                <a:solidFill>
                  <a:srgbClr val="00AD9E"/>
                </a:solidFill>
                <a:latin typeface="Arial"/>
                <a:cs typeface="Arial"/>
              </a:rPr>
              <a:t>w</a:t>
            </a:r>
            <a:r>
              <a:rPr lang="en-GB" spc="-155" dirty="0">
                <a:solidFill>
                  <a:srgbClr val="00AD9E"/>
                </a:solidFill>
                <a:latin typeface="Arial"/>
                <a:cs typeface="Arial"/>
              </a:rPr>
              <a:t>l</a:t>
            </a:r>
            <a:r>
              <a:rPr lang="en-GB" spc="-175" dirty="0">
                <a:solidFill>
                  <a:srgbClr val="00AD9E"/>
                </a:solidFill>
                <a:latin typeface="Arial"/>
                <a:cs typeface="Arial"/>
              </a:rPr>
              <a:t>edg</a:t>
            </a:r>
            <a:r>
              <a:rPr lang="en-GB" spc="-25" dirty="0">
                <a:solidFill>
                  <a:srgbClr val="00AD9E"/>
                </a:solidFill>
                <a:latin typeface="Arial"/>
                <a:cs typeface="Arial"/>
              </a:rPr>
              <a:t>e</a:t>
            </a:r>
            <a:r>
              <a:rPr lang="en-GB" spc="-315" dirty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lang="en-GB" spc="-175" dirty="0" smtClean="0">
                <a:solidFill>
                  <a:srgbClr val="00AD9E"/>
                </a:solidFill>
                <a:latin typeface="Arial"/>
                <a:cs typeface="Arial"/>
              </a:rPr>
              <a:t>ga</a:t>
            </a:r>
            <a:r>
              <a:rPr lang="en-GB" spc="-155" dirty="0" smtClean="0">
                <a:solidFill>
                  <a:srgbClr val="00AD9E"/>
                </a:solidFill>
                <a:latin typeface="Arial"/>
                <a:cs typeface="Arial"/>
              </a:rPr>
              <a:t>t</a:t>
            </a:r>
            <a:r>
              <a:rPr lang="en-GB" spc="-175" dirty="0" smtClean="0">
                <a:solidFill>
                  <a:srgbClr val="00AD9E"/>
                </a:solidFill>
                <a:latin typeface="Arial"/>
                <a:cs typeface="Arial"/>
              </a:rPr>
              <a:t>e</a:t>
            </a:r>
            <a:r>
              <a:rPr lang="en-GB" spc="-185" dirty="0" smtClean="0">
                <a:solidFill>
                  <a:srgbClr val="00AD9E"/>
                </a:solidFill>
                <a:latin typeface="Arial"/>
                <a:cs typeface="Arial"/>
              </a:rPr>
              <a:t>w</a:t>
            </a:r>
            <a:r>
              <a:rPr lang="en-GB" spc="-175" dirty="0" smtClean="0">
                <a:solidFill>
                  <a:srgbClr val="00AD9E"/>
                </a:solidFill>
                <a:latin typeface="Arial"/>
                <a:cs typeface="Arial"/>
              </a:rPr>
              <a:t>a</a:t>
            </a:r>
            <a:r>
              <a:rPr lang="en-GB" spc="-20" dirty="0" smtClean="0">
                <a:solidFill>
                  <a:srgbClr val="00AD9E"/>
                </a:solidFill>
                <a:latin typeface="Arial"/>
                <a:cs typeface="Arial"/>
              </a:rPr>
              <a:t>y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8"/>
          <a:stretch/>
        </p:blipFill>
        <p:spPr bwMode="auto">
          <a:xfrm>
            <a:off x="457200" y="1950684"/>
            <a:ext cx="7258050" cy="420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r="51729" b="55742"/>
          <a:stretch/>
        </p:blipFill>
        <p:spPr bwMode="auto">
          <a:xfrm>
            <a:off x="2286000" y="3902013"/>
            <a:ext cx="2362200" cy="240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8636" y="1196752"/>
            <a:ext cx="2265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en-GB" sz="1200" dirty="0">
                <a:solidFill>
                  <a:srgbClr val="00AD9E"/>
                </a:solidFill>
                <a:latin typeface="Arial"/>
                <a:cs typeface="Arial"/>
              </a:rPr>
              <a:t>http://datagateway.phe.org.uk/</a:t>
            </a:r>
          </a:p>
        </p:txBody>
      </p:sp>
    </p:spTree>
    <p:extLst>
      <p:ext uri="{BB962C8B-B14F-4D97-AF65-F5344CB8AC3E}">
        <p14:creationId xmlns:p14="http://schemas.microsoft.com/office/powerpoint/2010/main" val="9860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5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 bwMode="auto">
          <a:xfrm>
            <a:off x="179512" y="548680"/>
            <a:ext cx="8029575" cy="7920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Public Health </a:t>
            </a:r>
            <a:r>
              <a:rPr lang="en-GB" dirty="0" smtClean="0"/>
              <a:t>Profiles</a:t>
            </a:r>
            <a:br>
              <a:rPr lang="en-GB" dirty="0" smtClean="0"/>
            </a:br>
            <a:r>
              <a:rPr lang="en-GB" dirty="0" smtClean="0"/>
              <a:t> (Fingertips</a:t>
            </a:r>
            <a:r>
              <a:rPr lang="en-GB" dirty="0"/>
              <a:t>)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323528" y="1844824"/>
            <a:ext cx="2487295" cy="1654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lang="en-GB" sz="1200" dirty="0" smtClean="0">
                <a:solidFill>
                  <a:srgbClr val="00AD9E"/>
                </a:solidFill>
                <a:latin typeface="Arial"/>
                <a:cs typeface="Arial"/>
              </a:rPr>
              <a:t>http</a:t>
            </a:r>
            <a:r>
              <a:rPr lang="en-GB" sz="1200" dirty="0">
                <a:solidFill>
                  <a:srgbClr val="00AD9E"/>
                </a:solidFill>
                <a:latin typeface="Arial"/>
                <a:cs typeface="Arial"/>
              </a:rPr>
              <a:t>://fingertips.phe.org.uk/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9" name="Picture 3" descr="C:\Users\vivian.mak\AppData\Local\Microsoft\Windows\Temporary Internet Files\Content.IE5\0C7WTIRH\post_it__photoshop_action_by_grasycho-d335ex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44" y="1168748"/>
            <a:ext cx="1815492" cy="203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8998" y="1987638"/>
            <a:ext cx="122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Type in ‘cancer’ in the search box</a:t>
            </a:r>
            <a:endParaRPr lang="en-GB" sz="1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40" y="321692"/>
            <a:ext cx="3841324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/>
          <a:srcRect l="54038" t="17181" r="6040" b="43366"/>
          <a:stretch/>
        </p:blipFill>
        <p:spPr bwMode="auto">
          <a:xfrm>
            <a:off x="222598" y="2944219"/>
            <a:ext cx="4538544" cy="3013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58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vivian.mak\AppData\Local\Microsoft\Windows\Temporary Internet Files\Content.IE5\0C7WTIRH\post_it__photoshop_action_by_grasycho-d335ex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46" y="1152183"/>
            <a:ext cx="108614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6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 bwMode="auto">
          <a:xfrm>
            <a:off x="557213" y="548680"/>
            <a:ext cx="8029575" cy="792088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pc="-180" dirty="0">
                <a:solidFill>
                  <a:srgbClr val="00AD9E"/>
                </a:solidFill>
                <a:latin typeface="Arial"/>
                <a:cs typeface="Arial"/>
              </a:rPr>
              <a:t>Public Health Outcomes Framework </a:t>
            </a:r>
            <a:r>
              <a:rPr lang="en-GB" spc="-180" dirty="0" smtClean="0">
                <a:solidFill>
                  <a:srgbClr val="00AD9E"/>
                </a:solidFill>
                <a:latin typeface="Arial"/>
                <a:cs typeface="Arial"/>
              </a:rPr>
              <a:t/>
            </a:r>
            <a:br>
              <a:rPr lang="en-GB" spc="-180" dirty="0" smtClean="0">
                <a:solidFill>
                  <a:srgbClr val="00AD9E"/>
                </a:solidFill>
                <a:latin typeface="Arial"/>
                <a:cs typeface="Arial"/>
              </a:rPr>
            </a:br>
            <a:r>
              <a:rPr lang="en-GB" sz="1200" dirty="0">
                <a:latin typeface="Arial"/>
                <a:cs typeface="Arial"/>
              </a:rPr>
              <a:t/>
            </a:r>
            <a:br>
              <a:rPr lang="en-GB" sz="1200" dirty="0">
                <a:latin typeface="Arial"/>
                <a:cs typeface="Arial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5919" y="1472255"/>
            <a:ext cx="9240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NEW: compare indicators</a:t>
            </a:r>
            <a:endParaRPr lang="en-GB" sz="1000" b="1" dirty="0"/>
          </a:p>
        </p:txBody>
      </p:sp>
      <p:sp>
        <p:nvSpPr>
          <p:cNvPr id="19" name="Rectangle 18"/>
          <p:cNvSpPr/>
          <p:nvPr/>
        </p:nvSpPr>
        <p:spPr>
          <a:xfrm>
            <a:off x="381000" y="1484784"/>
            <a:ext cx="2131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en-GB" sz="1200" dirty="0">
                <a:solidFill>
                  <a:srgbClr val="00AD9E"/>
                </a:solidFill>
                <a:latin typeface="Arial"/>
                <a:cs typeface="Arial"/>
              </a:rPr>
              <a:t>http://www.phoutcomes.info/</a:t>
            </a:r>
            <a:endParaRPr lang="en-GB" sz="1200" dirty="0">
              <a:latin typeface="Arial"/>
              <a:cs typeface="Arial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4"/>
          <a:srcRect l="50498" r="8804" b="9468"/>
          <a:stretch/>
        </p:blipFill>
        <p:spPr bwMode="auto">
          <a:xfrm>
            <a:off x="611560" y="1749255"/>
            <a:ext cx="4752528" cy="4632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5"/>
          <a:srcRect l="54319" t="32807" r="24585" b="5731"/>
          <a:stretch/>
        </p:blipFill>
        <p:spPr bwMode="auto">
          <a:xfrm>
            <a:off x="5148064" y="4359025"/>
            <a:ext cx="2016224" cy="2022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6"/>
          <a:srcRect l="50000" t="9551" r="830" b="50582"/>
          <a:stretch/>
        </p:blipFill>
        <p:spPr bwMode="auto">
          <a:xfrm>
            <a:off x="3458146" y="2777629"/>
            <a:ext cx="5396059" cy="1514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14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7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 bwMode="auto">
          <a:xfrm>
            <a:off x="557213" y="548680"/>
            <a:ext cx="8029575" cy="792088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pc="-180" dirty="0">
                <a:solidFill>
                  <a:srgbClr val="00AD9E"/>
                </a:solidFill>
                <a:latin typeface="Arial"/>
                <a:cs typeface="Arial"/>
              </a:rPr>
              <a:t>Local Tobacco Control </a:t>
            </a:r>
            <a:r>
              <a:rPr lang="en-GB" spc="-180" dirty="0" smtClean="0">
                <a:solidFill>
                  <a:srgbClr val="00AD9E"/>
                </a:solidFill>
                <a:latin typeface="Arial"/>
                <a:cs typeface="Arial"/>
              </a:rPr>
              <a:t>Profiles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1268760"/>
            <a:ext cx="2037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en-GB" sz="1200" dirty="0">
                <a:solidFill>
                  <a:srgbClr val="00AD9E"/>
                </a:solidFill>
                <a:latin typeface="Arial"/>
                <a:cs typeface="Arial"/>
              </a:rPr>
              <a:t>http://</a:t>
            </a:r>
            <a:r>
              <a:rPr lang="en-GB" sz="1200" dirty="0" smtClean="0">
                <a:solidFill>
                  <a:srgbClr val="00AD9E"/>
                </a:solidFill>
                <a:latin typeface="Arial"/>
                <a:cs typeface="Arial"/>
              </a:rPr>
              <a:t>tobaccoprofiles.info/</a:t>
            </a:r>
            <a:endParaRPr lang="en-GB" sz="1200" dirty="0">
              <a:latin typeface="Arial"/>
              <a:cs typeface="Arial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55980" t="7475" r="7807"/>
          <a:stretch/>
        </p:blipFill>
        <p:spPr bwMode="auto">
          <a:xfrm>
            <a:off x="3419872" y="1293955"/>
            <a:ext cx="5472608" cy="4840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54817" t="49465" r="13621" b="12791"/>
          <a:stretch/>
        </p:blipFill>
        <p:spPr bwMode="auto">
          <a:xfrm>
            <a:off x="350615" y="1952625"/>
            <a:ext cx="3024336" cy="2180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/>
          <a:srcRect l="54651" t="46096" r="15614" b="4069"/>
          <a:stretch/>
        </p:blipFill>
        <p:spPr bwMode="auto">
          <a:xfrm>
            <a:off x="516516" y="4250779"/>
            <a:ext cx="3168352" cy="1883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61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8</a:t>
            </a:fld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505137" y="476672"/>
            <a:ext cx="8053222" cy="7795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185" dirty="0" smtClean="0">
                <a:solidFill>
                  <a:srgbClr val="00AD9E"/>
                </a:solidFill>
                <a:latin typeface="Arial"/>
                <a:cs typeface="Arial"/>
              </a:rPr>
              <a:t>C</a:t>
            </a:r>
            <a:r>
              <a:rPr sz="4000" spc="-175" dirty="0" smtClean="0">
                <a:solidFill>
                  <a:srgbClr val="00AD9E"/>
                </a:solidFill>
                <a:latin typeface="Arial"/>
                <a:cs typeface="Arial"/>
              </a:rPr>
              <a:t>an</a:t>
            </a:r>
            <a:r>
              <a:rPr sz="4000" spc="-160" dirty="0" smtClean="0">
                <a:solidFill>
                  <a:srgbClr val="00AD9E"/>
                </a:solidFill>
                <a:latin typeface="Arial"/>
                <a:cs typeface="Arial"/>
              </a:rPr>
              <a:t>c</a:t>
            </a:r>
            <a:r>
              <a:rPr sz="4000" spc="-175" dirty="0" smtClean="0">
                <a:solidFill>
                  <a:srgbClr val="00AD9E"/>
                </a:solidFill>
                <a:latin typeface="Arial"/>
                <a:cs typeface="Arial"/>
              </a:rPr>
              <a:t>e</a:t>
            </a:r>
            <a:r>
              <a:rPr sz="4000" spc="-15" dirty="0" smtClean="0">
                <a:solidFill>
                  <a:srgbClr val="00AD9E"/>
                </a:solidFill>
                <a:latin typeface="Arial"/>
                <a:cs typeface="Arial"/>
              </a:rPr>
              <a:t>r</a:t>
            </a:r>
            <a:r>
              <a:rPr sz="4000" spc="-310" dirty="0" smtClean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sz="4000" spc="-185" dirty="0" smtClean="0">
                <a:solidFill>
                  <a:srgbClr val="00AD9E"/>
                </a:solidFill>
                <a:latin typeface="Arial"/>
                <a:cs typeface="Arial"/>
              </a:rPr>
              <a:t>C</a:t>
            </a:r>
            <a:r>
              <a:rPr sz="4000" spc="-175" dirty="0" smtClean="0">
                <a:solidFill>
                  <a:srgbClr val="00AD9E"/>
                </a:solidFill>
                <a:latin typeface="Arial"/>
                <a:cs typeface="Arial"/>
              </a:rPr>
              <a:t>o</a:t>
            </a:r>
            <a:r>
              <a:rPr sz="4000" spc="-190" dirty="0" smtClean="0">
                <a:solidFill>
                  <a:srgbClr val="00AD9E"/>
                </a:solidFill>
                <a:latin typeface="Arial"/>
                <a:cs typeface="Arial"/>
              </a:rPr>
              <a:t>mm</a:t>
            </a:r>
            <a:r>
              <a:rPr sz="4000" spc="-155" dirty="0" smtClean="0">
                <a:solidFill>
                  <a:srgbClr val="00AD9E"/>
                </a:solidFill>
                <a:latin typeface="Arial"/>
                <a:cs typeface="Arial"/>
              </a:rPr>
              <a:t>i</a:t>
            </a:r>
            <a:r>
              <a:rPr sz="4000" spc="-160" dirty="0" smtClean="0">
                <a:solidFill>
                  <a:srgbClr val="00AD9E"/>
                </a:solidFill>
                <a:latin typeface="Arial"/>
                <a:cs typeface="Arial"/>
              </a:rPr>
              <a:t>ss</a:t>
            </a:r>
            <a:r>
              <a:rPr sz="4000" spc="-155" dirty="0" smtClean="0">
                <a:solidFill>
                  <a:srgbClr val="00AD9E"/>
                </a:solidFill>
                <a:latin typeface="Arial"/>
                <a:cs typeface="Arial"/>
              </a:rPr>
              <a:t>i</a:t>
            </a:r>
            <a:r>
              <a:rPr sz="4000" spc="-175" dirty="0" smtClean="0">
                <a:solidFill>
                  <a:srgbClr val="00AD9E"/>
                </a:solidFill>
                <a:latin typeface="Arial"/>
                <a:cs typeface="Arial"/>
              </a:rPr>
              <a:t>on</a:t>
            </a:r>
            <a:r>
              <a:rPr sz="4000" spc="-155" dirty="0" smtClean="0">
                <a:solidFill>
                  <a:srgbClr val="00AD9E"/>
                </a:solidFill>
                <a:latin typeface="Arial"/>
                <a:cs typeface="Arial"/>
              </a:rPr>
              <a:t>i</a:t>
            </a:r>
            <a:r>
              <a:rPr sz="4000" spc="-175" dirty="0" smtClean="0">
                <a:solidFill>
                  <a:srgbClr val="00AD9E"/>
                </a:solidFill>
                <a:latin typeface="Arial"/>
                <a:cs typeface="Arial"/>
              </a:rPr>
              <a:t>n</a:t>
            </a:r>
            <a:r>
              <a:rPr sz="4000" spc="-25" dirty="0" smtClean="0">
                <a:solidFill>
                  <a:srgbClr val="00AD9E"/>
                </a:solidFill>
                <a:latin typeface="Arial"/>
                <a:cs typeface="Arial"/>
              </a:rPr>
              <a:t>g</a:t>
            </a:r>
            <a:r>
              <a:rPr sz="4000" spc="-400" dirty="0" smtClean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sz="4000" spc="-625" dirty="0" smtClean="0">
                <a:solidFill>
                  <a:srgbClr val="00AD9E"/>
                </a:solidFill>
                <a:latin typeface="Arial"/>
                <a:cs typeface="Arial"/>
              </a:rPr>
              <a:t>T</a:t>
            </a:r>
            <a:r>
              <a:rPr sz="4000" spc="-175" dirty="0" smtClean="0">
                <a:solidFill>
                  <a:srgbClr val="00AD9E"/>
                </a:solidFill>
                <a:latin typeface="Arial"/>
                <a:cs typeface="Arial"/>
              </a:rPr>
              <a:t>oo</a:t>
            </a:r>
            <a:r>
              <a:rPr sz="4000" spc="-155" dirty="0" smtClean="0">
                <a:solidFill>
                  <a:srgbClr val="00AD9E"/>
                </a:solidFill>
                <a:latin typeface="Arial"/>
                <a:cs typeface="Arial"/>
              </a:rPr>
              <a:t>l</a:t>
            </a:r>
            <a:r>
              <a:rPr sz="4000" spc="-160" dirty="0" smtClean="0">
                <a:solidFill>
                  <a:srgbClr val="00AD9E"/>
                </a:solidFill>
                <a:latin typeface="Arial"/>
                <a:cs typeface="Arial"/>
              </a:rPr>
              <a:t>k</a:t>
            </a:r>
            <a:r>
              <a:rPr sz="4000" spc="-155" dirty="0" smtClean="0">
                <a:solidFill>
                  <a:srgbClr val="00AD9E"/>
                </a:solidFill>
                <a:latin typeface="Arial"/>
                <a:cs typeface="Arial"/>
              </a:rPr>
              <a:t>i</a:t>
            </a:r>
            <a:r>
              <a:rPr sz="4000" spc="-15" dirty="0" smtClean="0">
                <a:solidFill>
                  <a:srgbClr val="00AD9E"/>
                </a:solidFill>
                <a:latin typeface="Arial"/>
                <a:cs typeface="Arial"/>
              </a:rPr>
              <a:t>t</a:t>
            </a:r>
            <a:r>
              <a:rPr sz="4000" spc="-330" dirty="0" smtClean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sz="4000" spc="-160" dirty="0" smtClean="0">
                <a:solidFill>
                  <a:srgbClr val="00AD9E"/>
                </a:solidFill>
                <a:latin typeface="Arial"/>
                <a:cs typeface="Arial"/>
              </a:rPr>
              <a:t>(</a:t>
            </a:r>
            <a:r>
              <a:rPr sz="4000" spc="-185" dirty="0" smtClean="0">
                <a:solidFill>
                  <a:srgbClr val="00AD9E"/>
                </a:solidFill>
                <a:latin typeface="Arial"/>
                <a:cs typeface="Arial"/>
              </a:rPr>
              <a:t>CCT</a:t>
            </a:r>
            <a:r>
              <a:rPr sz="4000" spc="-15" dirty="0" smtClean="0">
                <a:solidFill>
                  <a:srgbClr val="00AD9E"/>
                </a:solidFill>
                <a:latin typeface="Arial"/>
                <a:cs typeface="Arial"/>
              </a:rPr>
              <a:t>)</a:t>
            </a:r>
            <a:r>
              <a:rPr lang="en-GB" sz="4000" spc="-15" dirty="0" smtClean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lang="en-GB" sz="1200" spc="-15" dirty="0" smtClean="0">
                <a:solidFill>
                  <a:srgbClr val="00AD9E"/>
                </a:solidFill>
                <a:latin typeface="Arial"/>
                <a:cs typeface="Arial"/>
              </a:rPr>
              <a:t>https://www.cancertoolkit.co.uk/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6355"/>
            <a:ext cx="5649094" cy="297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300192" y="1772816"/>
            <a:ext cx="2446599" cy="107721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‘Supporting World Class Commissioning </a:t>
            </a:r>
          </a:p>
          <a:p>
            <a:r>
              <a:rPr lang="en-GB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of Cancer services across the NHS’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524" y="4293096"/>
            <a:ext cx="4144483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Types of Data available by charts:</a:t>
            </a:r>
          </a:p>
          <a:p>
            <a:r>
              <a:rPr lang="en-GB" sz="1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Incidence; Emergency Presentations; Mortality; Place of Death; Survival; Smoking Cessation; Peer Review; Screening; Staging, Referrals; Waiting Times; Radiotherapy; National Audit; Expenditure.</a:t>
            </a:r>
          </a:p>
          <a:p>
            <a:endParaRPr lang="en-GB" sz="1000" b="1" i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r>
              <a:rPr lang="en-GB" sz="1000" b="1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Profiles :</a:t>
            </a:r>
          </a:p>
          <a:p>
            <a:r>
              <a:rPr lang="en-GB" sz="1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Service </a:t>
            </a:r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GB" sz="1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profiles; CCG </a:t>
            </a:r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GB" sz="1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&amp; GP  profiles. </a:t>
            </a:r>
            <a:endParaRPr lang="en-GB" sz="1000" b="1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endParaRPr lang="en-GB" sz="1000" b="1" i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r>
              <a:rPr lang="en-GB" sz="1000" b="1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Extracts </a:t>
            </a:r>
            <a:r>
              <a:rPr lang="en-GB" sz="10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&amp; Reports :</a:t>
            </a:r>
          </a:p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Cancer </a:t>
            </a:r>
            <a:r>
              <a:rPr lang="en-GB" sz="1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Prevalence; </a:t>
            </a:r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</a:t>
            </a:r>
            <a:r>
              <a:rPr lang="en-GB" sz="1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nhanced Recovery; horizon Scanning; HES; LAPCO; Routes to Diagnosis;; Cancer Nurse Specialist; Chemotherapy Nursing Workforce; Peer Review reports; Dashboards.</a:t>
            </a:r>
            <a:endParaRPr lang="en-GB" sz="1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16" name="Picture 15"/>
          <p:cNvPicPr/>
          <p:nvPr/>
        </p:nvPicPr>
        <p:blipFill rotWithShape="1">
          <a:blip r:embed="rId4"/>
          <a:srcRect l="60631" t="12198" r="23090" b="51327"/>
          <a:stretch/>
        </p:blipFill>
        <p:spPr bwMode="auto">
          <a:xfrm>
            <a:off x="6588224" y="2996952"/>
            <a:ext cx="2276126" cy="3596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/>
          <a:srcRect l="78238" t="16612" r="14708" b="41860"/>
          <a:stretch/>
        </p:blipFill>
        <p:spPr bwMode="auto">
          <a:xfrm>
            <a:off x="5148064" y="3705979"/>
            <a:ext cx="1728192" cy="3003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61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 smtClean="0"/>
              <a:pPr marL="539750"/>
              <a:t>9</a:t>
            </a:fld>
            <a:endParaRPr lang="en-US" dirty="0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51259" y="2904619"/>
            <a:ext cx="807100" cy="802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Intelligence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 bwMode="auto">
          <a:xfrm>
            <a:off x="125235" y="188639"/>
            <a:ext cx="2718574" cy="1947285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pc="-175" dirty="0" smtClean="0">
                <a:solidFill>
                  <a:srgbClr val="00AD9E"/>
                </a:solidFill>
                <a:latin typeface="Arial"/>
                <a:cs typeface="Arial"/>
              </a:rPr>
              <a:t>Lo</a:t>
            </a:r>
            <a:r>
              <a:rPr lang="en-GB" spc="-160" dirty="0" smtClean="0">
                <a:solidFill>
                  <a:srgbClr val="00AD9E"/>
                </a:solidFill>
                <a:latin typeface="Arial"/>
                <a:cs typeface="Arial"/>
              </a:rPr>
              <a:t>c</a:t>
            </a:r>
            <a:r>
              <a:rPr lang="en-GB" spc="-175" dirty="0" smtClean="0">
                <a:solidFill>
                  <a:srgbClr val="00AD9E"/>
                </a:solidFill>
                <a:latin typeface="Arial"/>
                <a:cs typeface="Arial"/>
              </a:rPr>
              <a:t>a</a:t>
            </a:r>
            <a:r>
              <a:rPr lang="en-GB" spc="-10" dirty="0" smtClean="0">
                <a:solidFill>
                  <a:srgbClr val="00AD9E"/>
                </a:solidFill>
                <a:latin typeface="Arial"/>
                <a:cs typeface="Arial"/>
              </a:rPr>
              <a:t>l</a:t>
            </a:r>
            <a:r>
              <a:rPr lang="en-GB" spc="-310" dirty="0" smtClean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r>
              <a:rPr lang="en-GB" spc="-185" dirty="0">
                <a:solidFill>
                  <a:srgbClr val="00AD9E"/>
                </a:solidFill>
                <a:latin typeface="Arial"/>
                <a:cs typeface="Arial"/>
              </a:rPr>
              <a:t>C</a:t>
            </a:r>
            <a:r>
              <a:rPr lang="en-GB" spc="-175" dirty="0">
                <a:solidFill>
                  <a:srgbClr val="00AD9E"/>
                </a:solidFill>
                <a:latin typeface="Arial"/>
                <a:cs typeface="Arial"/>
              </a:rPr>
              <a:t>an</a:t>
            </a:r>
            <a:r>
              <a:rPr lang="en-GB" spc="-160" dirty="0">
                <a:solidFill>
                  <a:srgbClr val="00AD9E"/>
                </a:solidFill>
                <a:latin typeface="Arial"/>
                <a:cs typeface="Arial"/>
              </a:rPr>
              <a:t>c</a:t>
            </a:r>
            <a:r>
              <a:rPr lang="en-GB" spc="-175" dirty="0">
                <a:solidFill>
                  <a:srgbClr val="00AD9E"/>
                </a:solidFill>
                <a:latin typeface="Arial"/>
                <a:cs typeface="Arial"/>
              </a:rPr>
              <a:t>e</a:t>
            </a:r>
            <a:r>
              <a:rPr lang="en-GB" spc="-15" dirty="0">
                <a:solidFill>
                  <a:srgbClr val="00AD9E"/>
                </a:solidFill>
                <a:latin typeface="Arial"/>
                <a:cs typeface="Arial"/>
              </a:rPr>
              <a:t>r</a:t>
            </a:r>
            <a:r>
              <a:rPr lang="en-GB" spc="-310" dirty="0">
                <a:solidFill>
                  <a:srgbClr val="00AD9E"/>
                </a:solidFill>
                <a:latin typeface="Arial"/>
                <a:cs typeface="Arial"/>
              </a:rPr>
              <a:t> </a:t>
            </a:r>
            <a:br>
              <a:rPr lang="en-GB" spc="-310" dirty="0">
                <a:solidFill>
                  <a:srgbClr val="00AD9E"/>
                </a:solidFill>
                <a:latin typeface="Arial"/>
                <a:cs typeface="Arial"/>
              </a:rPr>
            </a:br>
            <a:r>
              <a:rPr lang="en-GB" spc="-155" dirty="0">
                <a:solidFill>
                  <a:srgbClr val="00AD9E"/>
                </a:solidFill>
                <a:latin typeface="Arial"/>
                <a:cs typeface="Arial"/>
              </a:rPr>
              <a:t>I</a:t>
            </a:r>
            <a:r>
              <a:rPr lang="en-GB" spc="-175" dirty="0">
                <a:solidFill>
                  <a:srgbClr val="00AD9E"/>
                </a:solidFill>
                <a:latin typeface="Arial"/>
                <a:cs typeface="Arial"/>
              </a:rPr>
              <a:t>n</a:t>
            </a:r>
            <a:r>
              <a:rPr lang="en-GB" spc="-155" dirty="0">
                <a:solidFill>
                  <a:srgbClr val="00AD9E"/>
                </a:solidFill>
                <a:latin typeface="Arial"/>
                <a:cs typeface="Arial"/>
              </a:rPr>
              <a:t>t</a:t>
            </a:r>
            <a:r>
              <a:rPr lang="en-GB" spc="-175" dirty="0">
                <a:solidFill>
                  <a:srgbClr val="00AD9E"/>
                </a:solidFill>
                <a:latin typeface="Arial"/>
                <a:cs typeface="Arial"/>
              </a:rPr>
              <a:t>e</a:t>
            </a:r>
            <a:r>
              <a:rPr lang="en-GB" spc="-155" dirty="0">
                <a:solidFill>
                  <a:srgbClr val="00AD9E"/>
                </a:solidFill>
                <a:latin typeface="Arial"/>
                <a:cs typeface="Arial"/>
              </a:rPr>
              <a:t>ll</a:t>
            </a:r>
            <a:r>
              <a:rPr lang="en-GB" spc="-170" dirty="0">
                <a:solidFill>
                  <a:srgbClr val="00AD9E"/>
                </a:solidFill>
                <a:latin typeface="Arial"/>
                <a:cs typeface="Arial"/>
              </a:rPr>
              <a:t>i</a:t>
            </a:r>
            <a:r>
              <a:rPr lang="en-GB" spc="-175" dirty="0">
                <a:solidFill>
                  <a:srgbClr val="00AD9E"/>
                </a:solidFill>
                <a:latin typeface="Arial"/>
                <a:cs typeface="Arial"/>
              </a:rPr>
              <a:t>genc</a:t>
            </a:r>
            <a:r>
              <a:rPr lang="en-GB" spc="-25" dirty="0">
                <a:solidFill>
                  <a:srgbClr val="00AD9E"/>
                </a:solidFill>
                <a:latin typeface="Arial"/>
                <a:cs typeface="Arial"/>
              </a:rPr>
              <a:t>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174187" y="1844824"/>
            <a:ext cx="2216979" cy="7795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5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marL="12700"/>
            <a:r>
              <a:rPr lang="en-GB" sz="1200" spc="-25" dirty="0" smtClean="0">
                <a:solidFill>
                  <a:srgbClr val="00AD9E"/>
                </a:solidFill>
                <a:latin typeface="Arial"/>
                <a:cs typeface="Arial"/>
              </a:rPr>
              <a:t/>
            </a:r>
            <a:br>
              <a:rPr lang="en-GB" sz="1200" spc="-25" dirty="0" smtClean="0">
                <a:solidFill>
                  <a:srgbClr val="00AD9E"/>
                </a:solidFill>
                <a:latin typeface="Arial"/>
                <a:cs typeface="Arial"/>
              </a:rPr>
            </a:br>
            <a:r>
              <a:rPr lang="en-GB" sz="1200" spc="-25" dirty="0" smtClean="0">
                <a:solidFill>
                  <a:srgbClr val="00AD9E"/>
                </a:solidFill>
                <a:latin typeface="Arial"/>
                <a:cs typeface="Arial"/>
              </a:rPr>
              <a:t>http://lci.cancertoolkit.co.uk/</a:t>
            </a:r>
            <a:r>
              <a:rPr lang="en-GB" spc="-25" dirty="0" smtClean="0">
                <a:solidFill>
                  <a:srgbClr val="00AD9E"/>
                </a:solidFill>
                <a:latin typeface="Arial"/>
                <a:cs typeface="Arial"/>
              </a:rPr>
              <a:t/>
            </a:r>
            <a:br>
              <a:rPr lang="en-GB" spc="-25" dirty="0" smtClean="0">
                <a:solidFill>
                  <a:srgbClr val="00AD9E"/>
                </a:solidFill>
                <a:latin typeface="Arial"/>
                <a:cs typeface="Arial"/>
              </a:rPr>
            </a:br>
            <a:r>
              <a:rPr lang="en-GB" spc="-25" dirty="0" smtClean="0">
                <a:solidFill>
                  <a:srgbClr val="00AD9E"/>
                </a:solidFill>
                <a:latin typeface="Arial"/>
                <a:cs typeface="Arial"/>
              </a:rPr>
              <a:t/>
            </a:r>
            <a:br>
              <a:rPr lang="en-GB" spc="-25" dirty="0" smtClean="0">
                <a:solidFill>
                  <a:srgbClr val="00AD9E"/>
                </a:solidFill>
                <a:latin typeface="Arial"/>
                <a:cs typeface="Arial"/>
              </a:rPr>
            </a:br>
            <a:endParaRPr lang="en-GB" sz="1200" dirty="0">
              <a:latin typeface="Arial"/>
              <a:cs typeface="Arial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54319" t="9551" r="3322"/>
          <a:stretch/>
        </p:blipFill>
        <p:spPr bwMode="auto">
          <a:xfrm>
            <a:off x="3635896" y="756321"/>
            <a:ext cx="5200797" cy="5120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/>
          <a:srcRect l="55980" t="9552" r="18272" b="42122"/>
          <a:stretch/>
        </p:blipFill>
        <p:spPr bwMode="auto">
          <a:xfrm>
            <a:off x="323528" y="2420888"/>
            <a:ext cx="3384376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226" y="5961486"/>
            <a:ext cx="4997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Source: National Cancer Intelligence Network. 2014. Macmillan-NCIN work plan - Segmenting the cancer population: All malignant neoplasms combined and top four cancer types by Clinical Commissioning Group, 20-year cancer prevalence for the period 1991-2010, England.</a:t>
            </a:r>
          </a:p>
        </p:txBody>
      </p:sp>
    </p:spTree>
    <p:extLst>
      <p:ext uri="{BB962C8B-B14F-4D97-AF65-F5344CB8AC3E}">
        <p14:creationId xmlns:p14="http://schemas.microsoft.com/office/powerpoint/2010/main" val="34219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2" ma:contentTypeDescription="Create a new document." ma:contentTypeScope="" ma:versionID="90abed70ebe52a91dc341b84b028ec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14c3b335b53ce6b9a41890f168eae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07041E7-FB13-4750-83EC-BDBD72BC71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07398F-4FA3-4465-A185-F7EE69096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3A37B0-C4D5-45BC-9BEF-33971ADA93DA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sharepoint/v3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7266</TotalTime>
  <Words>844</Words>
  <Application>Microsoft Office PowerPoint</Application>
  <PresentationFormat>On-screen Show (4:3)</PresentationFormat>
  <Paragraphs>182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Providers of information</vt:lpstr>
      <vt:lpstr>Cancer data tools</vt:lpstr>
      <vt:lpstr>PHE data and knowledge gateway</vt:lpstr>
      <vt:lpstr>Public Health Profiles  (Fingertips) </vt:lpstr>
      <vt:lpstr>Public Health Outcomes Framework   </vt:lpstr>
      <vt:lpstr>Local Tobacco Control Profiles</vt:lpstr>
      <vt:lpstr>Cancer Commissioning Toolkit (CCT) https://www.cancertoolkit.co.uk/</vt:lpstr>
      <vt:lpstr>Local Cancer  Intelligence</vt:lpstr>
      <vt:lpstr>PowerPoint Presentation</vt:lpstr>
      <vt:lpstr>Cancer Stats: CHI  https://nww.cancerstats.nhs.uk/users/sign_in</vt:lpstr>
      <vt:lpstr>Cancer Stats: CASCADE  https://nww.cancerstats.nhs.uk/users/sign_in</vt:lpstr>
      <vt:lpstr>NCIN  http://www.ncin.org.uk/home</vt:lpstr>
      <vt:lpstr>Bespoke analyses</vt:lpstr>
      <vt:lpstr>Bespoke analyses</vt:lpstr>
      <vt:lpstr>Bespoke analyses</vt:lpstr>
      <vt:lpstr>Bespoke analyses - treatment</vt:lpstr>
      <vt:lpstr>PHE Office for Data Release </vt:lpstr>
      <vt:lpstr>Contact us</vt:lpstr>
    </vt:vector>
  </TitlesOfParts>
  <Company>Cabinet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Presentation-low-ink</dc:title>
  <dc:creator>Philip Hemmings</dc:creator>
  <cp:lastModifiedBy>Rebecca Elleray</cp:lastModifiedBy>
  <cp:revision>190</cp:revision>
  <cp:lastPrinted>2015-09-24T15:28:42Z</cp:lastPrinted>
  <dcterms:created xsi:type="dcterms:W3CDTF">2012-10-10T09:02:29Z</dcterms:created>
  <dcterms:modified xsi:type="dcterms:W3CDTF">2015-09-25T12:25:31Z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</Properties>
</file>